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3" r:id="rId2"/>
    <p:sldId id="294" r:id="rId3"/>
    <p:sldId id="302" r:id="rId4"/>
    <p:sldId id="300" r:id="rId5"/>
    <p:sldId id="303" r:id="rId6"/>
    <p:sldId id="301" r:id="rId7"/>
    <p:sldId id="299" r:id="rId8"/>
    <p:sldId id="304" r:id="rId9"/>
    <p:sldId id="305" r:id="rId10"/>
    <p:sldId id="306" r:id="rId11"/>
    <p:sldId id="307" r:id="rId12"/>
    <p:sldId id="311" r:id="rId13"/>
    <p:sldId id="308" r:id="rId14"/>
    <p:sldId id="310" r:id="rId15"/>
    <p:sldId id="312" r:id="rId16"/>
    <p:sldId id="309" r:id="rId17"/>
    <p:sldId id="296" r:id="rId18"/>
    <p:sldId id="297" r:id="rId19"/>
    <p:sldId id="298" r:id="rId20"/>
    <p:sldId id="291" r:id="rId21"/>
  </p:sldIdLst>
  <p:sldSz cx="12192000" cy="6858000"/>
  <p:notesSz cx="6858000" cy="9144000"/>
  <p:embeddedFontLst>
    <p:embeddedFont>
      <p:font typeface="Montserrat" panose="00000500000000000000" pitchFamily="2" charset="-52"/>
      <p:regular r:id="rId24"/>
      <p:bold r:id="rId25"/>
      <p:italic r:id="rId26"/>
      <p:boldItalic r:id="rId27"/>
    </p:embeddedFont>
    <p:embeddedFont>
      <p:font typeface="Montserrat Bold" panose="00000800000000000000" charset="-52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Bold" panose="02000000000000000000" pitchFamily="2" charset="0"/>
      <p:bold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B3F"/>
    <a:srgbClr val="A8EB12"/>
    <a:srgbClr val="00BF72"/>
    <a:srgbClr val="008793"/>
    <a:srgbClr val="004D7A"/>
    <a:srgbClr val="051937"/>
    <a:srgbClr val="5D686E"/>
    <a:srgbClr val="009A93"/>
    <a:srgbClr val="E8E100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97" d="100"/>
          <a:sy n="97" d="100"/>
        </p:scale>
        <p:origin x="78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66" y="9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A-4436-B2CC-77A9855B87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A-4436-B2CC-77A9855B87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A-4436-B2CC-77A9855B87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8160272"/>
        <c:axId val="668159440"/>
      </c:barChart>
      <c:catAx>
        <c:axId val="6681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59440"/>
        <c:crosses val="autoZero"/>
        <c:auto val="1"/>
        <c:lblAlgn val="ctr"/>
        <c:lblOffset val="100"/>
        <c:noMultiLvlLbl val="0"/>
      </c:catAx>
      <c:valAx>
        <c:axId val="6681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6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F-46CE-9A93-60C277F1AF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F-46CE-9A93-60C277F1AF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F-46CE-9A93-60C277F1AF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8160272"/>
        <c:axId val="668159440"/>
      </c:barChart>
      <c:catAx>
        <c:axId val="6681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59440"/>
        <c:crosses val="autoZero"/>
        <c:auto val="1"/>
        <c:lblAlgn val="ctr"/>
        <c:lblOffset val="100"/>
        <c:noMultiLvlLbl val="0"/>
      </c:catAx>
      <c:valAx>
        <c:axId val="6681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6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F-4287-BCE7-ADA18219DB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F-4287-BCE7-ADA18219DB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DF-4287-BCE7-ADA18219DB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668160272"/>
        <c:axId val="668159440"/>
      </c:barChart>
      <c:catAx>
        <c:axId val="6681602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59440"/>
        <c:crosses val="autoZero"/>
        <c:auto val="1"/>
        <c:lblAlgn val="ctr"/>
        <c:lblOffset val="100"/>
        <c:noMultiLvlLbl val="0"/>
      </c:catAx>
      <c:valAx>
        <c:axId val="668159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6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B97CFF-3951-7B0F-0786-565BF73759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BB92EA-0CB5-2A56-04E2-3E31A42E0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07367-437E-4367-8E02-764F65A6907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2604D0-2A7B-54DF-93E9-5B60C6964F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3BDA4-9051-1A70-869C-DC7A5FE6F8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8E73-D0D8-421D-A345-29059A340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8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99BC3-E903-448B-BBE6-AF60257624F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BF82-AA18-4F54-B4FD-41BDDCBF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6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p.ru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mailto:sales@rdp.ru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BFFBC-DB58-471F-9406-FC044DF9B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363" y="549276"/>
            <a:ext cx="5040312" cy="57594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1331A2C-712F-05F6-C13B-1E33E3CCB400}"/>
              </a:ext>
            </a:extLst>
          </p:cNvPr>
          <p:cNvSpPr/>
          <p:nvPr userDrawn="1"/>
        </p:nvSpPr>
        <p:spPr>
          <a:xfrm>
            <a:off x="6456363" y="561234"/>
            <a:ext cx="1219199" cy="534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9B1C8-6A2D-867A-EA0A-FFB2EEF482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5118" y="693460"/>
            <a:ext cx="821688" cy="269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B57-2213-1FC8-BD5F-F0E034568A99}"/>
              </a:ext>
            </a:extLst>
          </p:cNvPr>
          <p:cNvSpPr txBox="1"/>
          <p:nvPr userDrawn="1"/>
        </p:nvSpPr>
        <p:spPr>
          <a:xfrm>
            <a:off x="7888548" y="655303"/>
            <a:ext cx="3735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Research &amp; Development Partners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39A25-ECC3-498E-92E4-8BBB6E69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AB953-2ACA-B991-FB30-BFA0CA0E2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A255B9-1787-5C40-7398-BD604B4D6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A81BF-1379-1623-DB75-C12AAD7BC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612900"/>
            <a:ext cx="10799763" cy="4516438"/>
          </a:xfrm>
        </p:spPr>
        <p:txBody>
          <a:bodyPr/>
          <a:lstStyle>
            <a:lvl5pPr marL="342900" indent="-342900">
              <a:buClr>
                <a:srgbClr val="00ABFF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3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17CE6-1812-5BF9-0947-343478F53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C7C7C9-F8F6-6964-1F95-33724D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FDF470-45C8-360F-BF50-98E0BD08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E5BE-8DCE-090D-2919-68FA14FEB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769806"/>
            <a:ext cx="5040312" cy="43595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7797FDF-D833-2FB1-1548-7A8851EBDB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6363" y="1769807"/>
            <a:ext cx="5040312" cy="435953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17CE6-1812-5BF9-0947-343478F53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C7C7C9-F8F6-6964-1F95-33724D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FDF470-45C8-360F-BF50-98E0BD08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E5BE-8DCE-090D-2919-68FA14FEB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769806"/>
            <a:ext cx="5040312" cy="4365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A6F4D222-9CDE-425F-9240-981FD9E18F1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56363" y="1769807"/>
            <a:ext cx="5040312" cy="436588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17CE6-1812-5BF9-0947-343478F53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C7C7C9-F8F6-6964-1F95-33724D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FDF470-45C8-360F-BF50-98E0BD08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E5BE-8DCE-090D-2919-68FA14FEB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769806"/>
            <a:ext cx="5040312" cy="4365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47ED8E95-11F9-7F6F-7AF4-77E624ADB4D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456363" y="1769807"/>
            <a:ext cx="5040312" cy="436588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448EE-2A17-EB1F-AECA-62D386807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85EFBC-C64D-B0CE-AB15-F40FF332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3BDAC19-32F3-7C3B-0CB0-2C3F20588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4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BD9C0-167E-1660-4FEF-8CF3D7398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7062310-215A-58FD-173E-39132873F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7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0873DC-4FAA-63D4-7F24-1CDAF26348B7}"/>
              </a:ext>
            </a:extLst>
          </p:cNvPr>
          <p:cNvSpPr/>
          <p:nvPr userDrawn="1"/>
        </p:nvSpPr>
        <p:spPr>
          <a:xfrm>
            <a:off x="695325" y="4929009"/>
            <a:ext cx="4387703" cy="120032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1600" dirty="0">
                <a:solidFill>
                  <a:srgbClr val="00ABFF"/>
                </a:solidFill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www.rdp.ru</a:t>
            </a:r>
            <a:endParaRPr lang="ru-RU" sz="1600" dirty="0">
              <a:solidFill>
                <a:srgbClr val="00AB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+7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495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204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204</a:t>
            </a:r>
            <a:endParaRPr lang="ru-RU" sz="16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rgbClr val="00ABFF"/>
                </a:solidFill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sales@rdp.ru</a:t>
            </a:r>
            <a:endParaRPr lang="ru-RU" sz="1600" dirty="0">
              <a:solidFill>
                <a:srgbClr val="00AB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4B0B3-6D38-0521-6508-EBE583076BB7}"/>
              </a:ext>
            </a:extLst>
          </p:cNvPr>
          <p:cNvSpPr txBox="1"/>
          <p:nvPr userDrawn="1"/>
        </p:nvSpPr>
        <p:spPr>
          <a:xfrm>
            <a:off x="695325" y="2878165"/>
            <a:ext cx="5920866" cy="6504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/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221167-8087-4582-414F-5E1B5D2ED5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324" y="549275"/>
            <a:ext cx="2182629" cy="7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8F91DE-7CA6-B1FA-AB66-BD02C8F8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81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D7A79D2-B8CA-47A3-B3E1-68AB6822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733909"/>
            <a:ext cx="10801350" cy="4574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134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3540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BFF"/>
        </a:buClr>
        <a:buSzPct val="110000"/>
        <a:buFont typeface="Arial" panose="020B0604020202020204" pitchFamily="34" charset="0"/>
        <a:buChar char="•"/>
        <a:tabLst>
          <a:tab pos="3540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3538" indent="-3635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BFF"/>
        </a:buClr>
        <a:buSzPct val="110000"/>
        <a:buFont typeface="Montserrat" panose="00000500000000000000" pitchFamily="50" charset="-52"/>
        <a:buChar char="―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4013" indent="-3540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4067" userDrawn="1">
          <p15:clr>
            <a:srgbClr val="F26B43"/>
          </p15:clr>
        </p15:guide>
        <p15:guide id="6" pos="361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s://www.freepi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png"/><Relationship Id="rId10" Type="http://schemas.openxmlformats.org/officeDocument/2006/relationships/image" Target="../media/image3.sv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uicons" TargetMode="External"/><Relationship Id="rId2" Type="http://schemas.openxmlformats.org/officeDocument/2006/relationships/hyperlink" Target="https://www.flatic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hyperlink" Target="https://app.diagram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hyperlink" Target="https://www.rdp.ru/files/rdp-icons-and-schemes.zi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tmlweb.ru/html/alt-cod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dp.ru/marketing-material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dp.ru/marketing-material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27B4B0-3BFA-B682-9749-9F1929210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rIns="0" bIns="0"/>
          <a:lstStyle/>
          <a:p>
            <a:pPr>
              <a:spcAft>
                <a:spcPts val="1200"/>
              </a:spcAft>
            </a:pPr>
            <a:r>
              <a:rPr lang="ru-RU" dirty="0"/>
              <a:t>Презентация </a:t>
            </a:r>
            <a:br>
              <a:rPr lang="en-US" dirty="0"/>
            </a:br>
            <a:r>
              <a:rPr lang="ru-RU" dirty="0"/>
              <a:t>в стиле </a:t>
            </a:r>
            <a:r>
              <a:rPr lang="en-US" dirty="0"/>
              <a:t>RDP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9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10B88-8054-C930-A25E-18844F01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Графические эффекты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286BC0-0DE2-C65A-ACEC-934CE5ED7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CD8AF-774B-06A4-E68A-F0D6468C5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09367"/>
            <a:ext cx="10799763" cy="1248697"/>
          </a:xfrm>
        </p:spPr>
        <p:txBody>
          <a:bodyPr/>
          <a:lstStyle/>
          <a:p>
            <a:r>
              <a:rPr lang="ru-RU" dirty="0"/>
              <a:t>Крайне не рекомендуется использовать инструменты делающие тени, свечения, прозрачности и градиенты.</a:t>
            </a:r>
          </a:p>
          <a:p>
            <a:r>
              <a:rPr lang="ru-RU" dirty="0"/>
              <a:t>Ниже примеры того, как делать </a:t>
            </a:r>
            <a:r>
              <a:rPr lang="ru-RU" b="1" dirty="0"/>
              <a:t>не</a:t>
            </a:r>
            <a:r>
              <a:rPr lang="ru-RU" dirty="0"/>
              <a:t> надо.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623432-D858-FFAE-7F54-7417671969C7}"/>
              </a:ext>
            </a:extLst>
          </p:cNvPr>
          <p:cNvSpPr/>
          <p:nvPr/>
        </p:nvSpPr>
        <p:spPr>
          <a:xfrm>
            <a:off x="695325" y="2428822"/>
            <a:ext cx="1890559" cy="12486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Тень и градиент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3EFF86E-F302-7FE2-D394-C954278B2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320248"/>
              </p:ext>
            </p:extLst>
          </p:nvPr>
        </p:nvGraphicFramePr>
        <p:xfrm>
          <a:off x="2723535" y="2428822"/>
          <a:ext cx="4387955" cy="286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879C1FF-E37F-E521-C2FC-01AEE40A0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53049"/>
              </p:ext>
            </p:extLst>
          </p:nvPr>
        </p:nvGraphicFramePr>
        <p:xfrm>
          <a:off x="7271516" y="2432408"/>
          <a:ext cx="4223572" cy="286119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55893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055893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1055893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  <a:gridCol w="1055893">
                  <a:extLst>
                    <a:ext uri="{9D8B030D-6E8A-4147-A177-3AD203B41FA5}">
                      <a16:colId xmlns:a16="http://schemas.microsoft.com/office/drawing/2014/main" val="3595210116"/>
                    </a:ext>
                  </a:extLst>
                </a:gridCol>
              </a:tblGrid>
              <a:tr h="476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8B7FF7-582B-1E10-C1EC-437803262A66}"/>
              </a:ext>
            </a:extLst>
          </p:cNvPr>
          <p:cNvSpPr/>
          <p:nvPr/>
        </p:nvSpPr>
        <p:spPr>
          <a:xfrm>
            <a:off x="695325" y="4044900"/>
            <a:ext cx="1890559" cy="12486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Прозрачность</a:t>
            </a:r>
          </a:p>
        </p:txBody>
      </p:sp>
    </p:spTree>
    <p:extLst>
      <p:ext uri="{BB962C8B-B14F-4D97-AF65-F5344CB8AC3E}">
        <p14:creationId xmlns:p14="http://schemas.microsoft.com/office/powerpoint/2010/main" val="31569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Графика и иллюстрации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41239"/>
            <a:ext cx="10799763" cy="126459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https://www.freepik.com/</a:t>
            </a:r>
            <a:r>
              <a:rPr lang="en-US" dirty="0"/>
              <a:t> — </a:t>
            </a:r>
            <a:r>
              <a:rPr lang="ru-RU" dirty="0"/>
              <a:t>сток бесплатной графики и иллюстраций для презентаций.</a:t>
            </a:r>
          </a:p>
          <a:p>
            <a:r>
              <a:rPr lang="ru-RU" dirty="0"/>
              <a:t>Во всей презентации старайтесь использовать графику одного стиля.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3131CC-61D9-A788-9251-5E5693216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277334"/>
            <a:ext cx="1315847" cy="12079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0FA256-97CB-805F-901E-098B503DA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902" y="4277333"/>
            <a:ext cx="1811356" cy="12079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63357A7-1D9F-379F-BB79-96A22A079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267" y="4121064"/>
            <a:ext cx="1608981" cy="15204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DA6F93-E651-CF53-6041-709C8BEC8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859" y="3991713"/>
            <a:ext cx="1482657" cy="17791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7BE627-0E23-B925-928D-A2CD08BBF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017" y="4197981"/>
            <a:ext cx="1495652" cy="13666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90EA9F-7E86-D699-F9D9-0BAD1D7776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15" y="4197981"/>
            <a:ext cx="1724483" cy="1366653"/>
          </a:xfrm>
          <a:prstGeom prst="rect">
            <a:avLst/>
          </a:prstGeom>
        </p:spPr>
      </p:pic>
      <p:sp>
        <p:nvSpPr>
          <p:cNvPr id="19" name="Текст 3">
            <a:extLst>
              <a:ext uri="{FF2B5EF4-FFF2-40B4-BE49-F238E27FC236}">
                <a16:creationId xmlns:a16="http://schemas.microsoft.com/office/drawing/2014/main" id="{6032FA67-053B-7DA8-2474-1F83C75E78D5}"/>
              </a:ext>
            </a:extLst>
          </p:cNvPr>
          <p:cNvSpPr txBox="1">
            <a:spLocks/>
          </p:cNvSpPr>
          <p:nvPr/>
        </p:nvSpPr>
        <p:spPr>
          <a:xfrm>
            <a:off x="695324" y="3429000"/>
            <a:ext cx="5044345" cy="705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Плоские иллюстрации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84D1DF5-72BC-518E-7EFD-9C75EA56C5F7}"/>
              </a:ext>
            </a:extLst>
          </p:cNvPr>
          <p:cNvSpPr txBox="1">
            <a:spLocks/>
          </p:cNvSpPr>
          <p:nvPr/>
        </p:nvSpPr>
        <p:spPr>
          <a:xfrm>
            <a:off x="6471249" y="3439143"/>
            <a:ext cx="5023840" cy="705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Изометрические иллюстрации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FBC8E-9E49-1E1B-C7F5-D0A4F595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1379032"/>
            <a:ext cx="2156030" cy="5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7AA194E-52DF-8EFE-6FD9-04D81965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28" y="607922"/>
            <a:ext cx="3192288" cy="21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Фотографии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41239"/>
            <a:ext cx="10799763" cy="338167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https://unsplash.com/</a:t>
            </a:r>
            <a:r>
              <a:rPr lang="en-US" dirty="0"/>
              <a:t> — </a:t>
            </a:r>
            <a:r>
              <a:rPr lang="ru-RU" dirty="0"/>
              <a:t>бесплатный банк фотографий со всего мира.</a:t>
            </a:r>
          </a:p>
        </p:txBody>
      </p:sp>
      <p:pic>
        <p:nvPicPr>
          <p:cNvPr id="1028" name="Picture 4" descr="a group of people standing around a display of video screens">
            <a:extLst>
              <a:ext uri="{FF2B5EF4-FFF2-40B4-BE49-F238E27FC236}">
                <a16:creationId xmlns:a16="http://schemas.microsoft.com/office/drawing/2014/main" id="{F8E97EB3-00F1-3422-4C15-9BD8EC72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2761023"/>
            <a:ext cx="5040313" cy="33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white abstract art">
            <a:extLst>
              <a:ext uri="{FF2B5EF4-FFF2-40B4-BE49-F238E27FC236}">
                <a16:creationId xmlns:a16="http://schemas.microsoft.com/office/drawing/2014/main" id="{5FE1345A-C6A3-B23A-1352-525065B8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4" y="2761022"/>
            <a:ext cx="2241259" cy="33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y digital wallpaper">
            <a:extLst>
              <a:ext uri="{FF2B5EF4-FFF2-40B4-BE49-F238E27FC236}">
                <a16:creationId xmlns:a16="http://schemas.microsoft.com/office/drawing/2014/main" id="{F30AEC9C-1BC8-C223-AA7C-7E31B644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210" y="4478594"/>
            <a:ext cx="2474877" cy="16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man in black framed eyeglasses and brown fur coat">
            <a:extLst>
              <a:ext uri="{FF2B5EF4-FFF2-40B4-BE49-F238E27FC236}">
                <a16:creationId xmlns:a16="http://schemas.microsoft.com/office/drawing/2014/main" id="{255AF155-B17C-2A00-AE01-226F6B56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0209" y="2761022"/>
            <a:ext cx="2474877" cy="15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41239"/>
            <a:ext cx="10799763" cy="126459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https://www.flaticon.com/</a:t>
            </a:r>
            <a:r>
              <a:rPr lang="en-US" dirty="0"/>
              <a:t> — </a:t>
            </a:r>
            <a:r>
              <a:rPr lang="ru-RU" dirty="0"/>
              <a:t>сток бесплатных иконок для презентаций.</a:t>
            </a:r>
          </a:p>
          <a:p>
            <a:r>
              <a:rPr lang="en-US" dirty="0">
                <a:hlinkClick r:id="rId3"/>
              </a:rPr>
              <a:t>https://www.flaticon.com/uicons</a:t>
            </a:r>
            <a:r>
              <a:rPr lang="ru-RU" dirty="0"/>
              <a:t> — </a:t>
            </a:r>
            <a:r>
              <a:rPr lang="en-US" dirty="0" err="1"/>
              <a:t>ui</a:t>
            </a:r>
            <a:r>
              <a:rPr lang="en-US" dirty="0"/>
              <a:t>-</a:t>
            </a:r>
            <a:r>
              <a:rPr lang="ru-RU" dirty="0"/>
              <a:t>иконки с системой поиска.</a:t>
            </a:r>
          </a:p>
          <a:p>
            <a:r>
              <a:rPr lang="ru-RU" dirty="0"/>
              <a:t>Во всей презентации старайтесь использовать иконки одного стиля.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E129A5-C33A-7412-FAC1-907838E2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91" t="39299" r="7989" b="41293"/>
          <a:stretch/>
        </p:blipFill>
        <p:spPr bwMode="auto">
          <a:xfrm>
            <a:off x="682851" y="1372719"/>
            <a:ext cx="2477729" cy="57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B6C382-DABD-1A87-2803-D774A55BDD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84" y="3515664"/>
            <a:ext cx="10941704" cy="20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в </a:t>
            </a:r>
            <a:r>
              <a:rPr lang="en-US" dirty="0"/>
              <a:t>draw.io (diagrams.net)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915542"/>
            <a:ext cx="5040313" cy="45182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https://app.diagrams.net/</a:t>
            </a:r>
            <a:endParaRPr lang="en-US" dirty="0"/>
          </a:p>
          <a:p>
            <a:endParaRPr lang="ru-RU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043E507-F5AE-B89F-6278-2C897761D2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6CECE1E-1168-D9AF-CA80-24521E40B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42" y="1313850"/>
            <a:ext cx="1669709" cy="4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0713595-437E-EBCA-31F4-B2E2AD148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7" t="40426" r="15905" b="39716"/>
          <a:stretch/>
        </p:blipFill>
        <p:spPr bwMode="auto">
          <a:xfrm>
            <a:off x="2797426" y="1313850"/>
            <a:ext cx="2756125" cy="4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AA2B51-50C4-93FD-5E2C-A6C90A28F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2367366"/>
            <a:ext cx="4526970" cy="26754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FD8F4D-337C-12A2-B3F7-16C08F76F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108" y="947738"/>
            <a:ext cx="4210050" cy="5181600"/>
          </a:xfrm>
          <a:prstGeom prst="rect">
            <a:avLst/>
          </a:prstGeom>
        </p:spPr>
      </p:pic>
      <p:sp>
        <p:nvSpPr>
          <p:cNvPr id="22" name="Текст 3">
            <a:extLst>
              <a:ext uri="{FF2B5EF4-FFF2-40B4-BE49-F238E27FC236}">
                <a16:creationId xmlns:a16="http://schemas.microsoft.com/office/drawing/2014/main" id="{F90F6B04-3189-AB56-6777-DAD5FB0D7F25}"/>
              </a:ext>
            </a:extLst>
          </p:cNvPr>
          <p:cNvSpPr txBox="1">
            <a:spLocks/>
          </p:cNvSpPr>
          <p:nvPr/>
        </p:nvSpPr>
        <p:spPr>
          <a:xfrm>
            <a:off x="695325" y="5354716"/>
            <a:ext cx="7242445" cy="7746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Исходники схем и иконки продуктов можно скачать тут —</a:t>
            </a:r>
          </a:p>
          <a:p>
            <a:r>
              <a:rPr lang="en-US" dirty="0">
                <a:hlinkClick r:id="rId9"/>
              </a:rPr>
              <a:t>https://www.rdp.ru/files/rdp-icons-and-schemes.zip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B8D143C5-B2C5-FD58-F8F5-4DCDF9655C94}"/>
              </a:ext>
            </a:extLst>
          </p:cNvPr>
          <p:cNvSpPr/>
          <p:nvPr/>
        </p:nvSpPr>
        <p:spPr>
          <a:xfrm rot="10800000">
            <a:off x="5433650" y="5030428"/>
            <a:ext cx="302607" cy="738863"/>
          </a:xfrm>
          <a:prstGeom prst="downArrow">
            <a:avLst>
              <a:gd name="adj1" fmla="val 50000"/>
              <a:gd name="adj2" fmla="val 8734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508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E3C5-25DB-1C60-371C-E7CE5D5F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6"/>
            <a:ext cx="10801350" cy="464440"/>
          </a:xfrm>
        </p:spPr>
        <p:txBody>
          <a:bodyPr/>
          <a:lstStyle/>
          <a:p>
            <a:r>
              <a:rPr lang="ru-RU" dirty="0"/>
              <a:t>Схемы средствами </a:t>
            </a:r>
            <a:r>
              <a:rPr lang="en-US" dirty="0"/>
              <a:t>PowerPoint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2F0CEB-5371-B90C-E5F2-608DBD3FA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D8B7D53-218A-3473-68A8-6276006DF86C}"/>
              </a:ext>
            </a:extLst>
          </p:cNvPr>
          <p:cNvSpPr/>
          <p:nvPr/>
        </p:nvSpPr>
        <p:spPr>
          <a:xfrm>
            <a:off x="493389" y="1142983"/>
            <a:ext cx="4033452" cy="1869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D7FB3E9-DEAA-939C-5E91-804B2E900C4A}"/>
              </a:ext>
            </a:extLst>
          </p:cNvPr>
          <p:cNvSpPr/>
          <p:nvPr/>
        </p:nvSpPr>
        <p:spPr>
          <a:xfrm>
            <a:off x="6284401" y="3928785"/>
            <a:ext cx="5356733" cy="864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D47296-8994-EA5B-8907-D3219BDFC34C}"/>
              </a:ext>
            </a:extLst>
          </p:cNvPr>
          <p:cNvSpPr/>
          <p:nvPr/>
        </p:nvSpPr>
        <p:spPr>
          <a:xfrm>
            <a:off x="7627386" y="3239975"/>
            <a:ext cx="837436" cy="433553"/>
          </a:xfrm>
          <a:prstGeom prst="rect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E6D86FD-FFEC-CE73-09F2-429517A5E589}"/>
              </a:ext>
            </a:extLst>
          </p:cNvPr>
          <p:cNvCxnSpPr>
            <a:cxnSpLocks/>
          </p:cNvCxnSpPr>
          <p:nvPr/>
        </p:nvCxnSpPr>
        <p:spPr>
          <a:xfrm flipV="1">
            <a:off x="4778477" y="1549027"/>
            <a:ext cx="0" cy="2811977"/>
          </a:xfrm>
          <a:prstGeom prst="line">
            <a:avLst/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48C2E458-9B23-C73D-5077-9EF75A527A81}"/>
              </a:ext>
            </a:extLst>
          </p:cNvPr>
          <p:cNvSpPr/>
          <p:nvPr/>
        </p:nvSpPr>
        <p:spPr>
          <a:xfrm>
            <a:off x="1966684" y="4056176"/>
            <a:ext cx="1698350" cy="1252792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4000" tIns="108000" rIns="144000" bIns="10800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79B7237-0680-CFD3-D9CE-A7FB3D0AB93C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4940710" y="4361003"/>
            <a:ext cx="1614209" cy="2"/>
          </a:xfrm>
          <a:prstGeom prst="line">
            <a:avLst/>
          </a:prstGeom>
          <a:ln w="31750">
            <a:prstDash val="sysDash"/>
            <a:round/>
            <a:headEnd type="none"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1705CDD-EB3B-8BF5-E007-A4B6A2BA1DAC}"/>
              </a:ext>
            </a:extLst>
          </p:cNvPr>
          <p:cNvCxnSpPr>
            <a:cxnSpLocks/>
          </p:cNvCxnSpPr>
          <p:nvPr/>
        </p:nvCxnSpPr>
        <p:spPr>
          <a:xfrm flipH="1">
            <a:off x="3486275" y="5010606"/>
            <a:ext cx="7475602" cy="0"/>
          </a:xfrm>
          <a:prstGeom prst="line">
            <a:avLst/>
          </a:prstGeom>
          <a:ln w="31750"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A58CCFF-024C-6ED2-C761-74D97F06F4D1}"/>
              </a:ext>
            </a:extLst>
          </p:cNvPr>
          <p:cNvCxnSpPr>
            <a:cxnSpLocks/>
            <a:stCxn id="6" idx="2"/>
            <a:endCxn id="40" idx="0"/>
          </p:cNvCxnSpPr>
          <p:nvPr/>
        </p:nvCxnSpPr>
        <p:spPr>
          <a:xfrm flipH="1">
            <a:off x="8960370" y="4793225"/>
            <a:ext cx="2398" cy="617143"/>
          </a:xfrm>
          <a:prstGeom prst="line">
            <a:avLst/>
          </a:prstGeom>
          <a:ln w="31750"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6D1EE68-9820-8F03-6F04-1271B7E2FC00}"/>
              </a:ext>
            </a:extLst>
          </p:cNvPr>
          <p:cNvCxnSpPr>
            <a:cxnSpLocks/>
            <a:stCxn id="7" idx="2"/>
            <a:endCxn id="34" idx="0"/>
          </p:cNvCxnSpPr>
          <p:nvPr/>
        </p:nvCxnSpPr>
        <p:spPr>
          <a:xfrm>
            <a:off x="8046104" y="3673528"/>
            <a:ext cx="1" cy="535997"/>
          </a:xfrm>
          <a:prstGeom prst="line">
            <a:avLst/>
          </a:prstGeom>
          <a:ln w="31750">
            <a:prstDash val="sysDash"/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6B696505-253D-5EE9-CB3A-50CD23F5B38D}"/>
              </a:ext>
            </a:extLst>
          </p:cNvPr>
          <p:cNvSpPr/>
          <p:nvPr/>
        </p:nvSpPr>
        <p:spPr>
          <a:xfrm>
            <a:off x="1644370" y="1244199"/>
            <a:ext cx="1177595" cy="609658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859024E-6004-F284-B760-483AFE3EF2F0}"/>
              </a:ext>
            </a:extLst>
          </p:cNvPr>
          <p:cNvSpPr/>
          <p:nvPr/>
        </p:nvSpPr>
        <p:spPr>
          <a:xfrm>
            <a:off x="7232895" y="1244199"/>
            <a:ext cx="973126" cy="609658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72000" tIns="108000" rIns="72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C19D0B0-C85B-2F0A-1543-EF9F80443A79}"/>
              </a:ext>
            </a:extLst>
          </p:cNvPr>
          <p:cNvSpPr/>
          <p:nvPr/>
        </p:nvSpPr>
        <p:spPr>
          <a:xfrm>
            <a:off x="8962240" y="1244199"/>
            <a:ext cx="2530000" cy="609658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108000" rIns="72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9C8780D-76AF-3363-9325-11DC11F200AD}"/>
              </a:ext>
            </a:extLst>
          </p:cNvPr>
          <p:cNvSpPr/>
          <p:nvPr/>
        </p:nvSpPr>
        <p:spPr>
          <a:xfrm>
            <a:off x="8980309" y="2198061"/>
            <a:ext cx="2493863" cy="6096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108000" rIns="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B2B9536-7F53-A9E9-D4EA-DAEA1EB24659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5697804" y="1853857"/>
            <a:ext cx="3911" cy="344204"/>
          </a:xfrm>
          <a:prstGeom prst="line">
            <a:avLst/>
          </a:prstGeom>
          <a:ln w="31750"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FF1B4C-05C5-3D5F-CF14-A4B8BD63CB45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7719458" y="1853857"/>
            <a:ext cx="5539" cy="344204"/>
          </a:xfrm>
          <a:prstGeom prst="line">
            <a:avLst/>
          </a:prstGeom>
          <a:ln w="31750">
            <a:prstDash val="sysDash"/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C7CC0A0-5403-59EE-D967-EF5775D7ED20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>
            <a:off x="10227240" y="1853857"/>
            <a:ext cx="1" cy="344204"/>
          </a:xfrm>
          <a:prstGeom prst="line">
            <a:avLst/>
          </a:prstGeom>
          <a:ln w="31750">
            <a:prstDash val="sysDash"/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F7E8079-2674-B321-BE9A-2E9916A0DFB3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821965" y="1549028"/>
            <a:ext cx="1774238" cy="0"/>
          </a:xfrm>
          <a:prstGeom prst="line">
            <a:avLst/>
          </a:prstGeom>
          <a:ln w="31750">
            <a:round/>
            <a:headEnd type="arrow"/>
            <a:tailEnd type="none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95746AA-DDB8-E1B0-9026-1141763F1CEA}"/>
              </a:ext>
            </a:extLst>
          </p:cNvPr>
          <p:cNvCxnSpPr>
            <a:cxnSpLocks/>
          </p:cNvCxnSpPr>
          <p:nvPr/>
        </p:nvCxnSpPr>
        <p:spPr>
          <a:xfrm>
            <a:off x="4596203" y="1549027"/>
            <a:ext cx="0" cy="1463719"/>
          </a:xfrm>
          <a:prstGeom prst="line">
            <a:avLst/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A7C9ACA-2741-CAFC-F0A4-65FD5962835C}"/>
              </a:ext>
            </a:extLst>
          </p:cNvPr>
          <p:cNvCxnSpPr>
            <a:cxnSpLocks/>
          </p:cNvCxnSpPr>
          <p:nvPr/>
        </p:nvCxnSpPr>
        <p:spPr>
          <a:xfrm>
            <a:off x="4596203" y="3012746"/>
            <a:ext cx="3128793" cy="0"/>
          </a:xfrm>
          <a:prstGeom prst="line">
            <a:avLst/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974CF7C-FDCF-2DFA-F6C1-A48414EA0E50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4778477" y="1549028"/>
            <a:ext cx="534998" cy="0"/>
          </a:xfrm>
          <a:prstGeom prst="line">
            <a:avLst/>
          </a:prstGeom>
          <a:ln w="31750"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088249E-E734-772F-F8A2-6266E55C7EEF}"/>
              </a:ext>
            </a:extLst>
          </p:cNvPr>
          <p:cNvGrpSpPr/>
          <p:nvPr/>
        </p:nvGrpSpPr>
        <p:grpSpPr>
          <a:xfrm>
            <a:off x="4940710" y="1765801"/>
            <a:ext cx="321874" cy="2595199"/>
            <a:chOff x="4940710" y="4798143"/>
            <a:chExt cx="321874" cy="2546555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8B99967-3B7E-670B-53BE-7EFFC22A94D3}"/>
                </a:ext>
              </a:extLst>
            </p:cNvPr>
            <p:cNvCxnSpPr>
              <a:cxnSpLocks/>
            </p:cNvCxnSpPr>
            <p:nvPr/>
          </p:nvCxnSpPr>
          <p:spPr>
            <a:xfrm>
              <a:off x="4940710" y="4798143"/>
              <a:ext cx="321874" cy="0"/>
            </a:xfrm>
            <a:prstGeom prst="line">
              <a:avLst/>
            </a:prstGeom>
            <a:ln w="31750">
              <a:prstDash val="sysDash"/>
              <a:round/>
            </a:ln>
            <a:effectLst>
              <a:outerShdw dist="38100" dir="2700000" algn="ctr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5A8B516F-4A93-00B3-9DBD-65497C3D1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0710" y="4798143"/>
              <a:ext cx="0" cy="2546555"/>
            </a:xfrm>
            <a:prstGeom prst="line">
              <a:avLst/>
            </a:prstGeom>
            <a:ln w="31750">
              <a:prstDash val="sysDash"/>
              <a:round/>
            </a:ln>
            <a:effectLst>
              <a:outerShdw dist="38100" dir="2700000" algn="ctr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4C44A4D2-C917-107D-E863-CAFA94673DE8}"/>
              </a:ext>
            </a:extLst>
          </p:cNvPr>
          <p:cNvCxnSpPr>
            <a:cxnSpLocks/>
            <a:stCxn id="14" idx="4"/>
            <a:endCxn id="31" idx="0"/>
          </p:cNvCxnSpPr>
          <p:nvPr/>
        </p:nvCxnSpPr>
        <p:spPr>
          <a:xfrm rot="5400000">
            <a:off x="1345905" y="1398850"/>
            <a:ext cx="432256" cy="1342270"/>
          </a:xfrm>
          <a:prstGeom prst="bentConnector3">
            <a:avLst>
              <a:gd name="adj1" fmla="val 50000"/>
            </a:avLst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3C3CE453-DF01-4EA1-F9FA-3387CF462B79}"/>
              </a:ext>
            </a:extLst>
          </p:cNvPr>
          <p:cNvCxnSpPr>
            <a:cxnSpLocks/>
            <a:stCxn id="14" idx="4"/>
            <a:endCxn id="32" idx="0"/>
          </p:cNvCxnSpPr>
          <p:nvPr/>
        </p:nvCxnSpPr>
        <p:spPr>
          <a:xfrm rot="5400000">
            <a:off x="1856670" y="1909615"/>
            <a:ext cx="432256" cy="320740"/>
          </a:xfrm>
          <a:prstGeom prst="bentConnector3">
            <a:avLst>
              <a:gd name="adj1" fmla="val 50000"/>
            </a:avLst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9FF00B92-99CD-7287-B6CD-8776E82A4447}"/>
              </a:ext>
            </a:extLst>
          </p:cNvPr>
          <p:cNvCxnSpPr>
            <a:cxnSpLocks/>
            <a:stCxn id="14" idx="4"/>
            <a:endCxn id="33" idx="0"/>
          </p:cNvCxnSpPr>
          <p:nvPr/>
        </p:nvCxnSpPr>
        <p:spPr>
          <a:xfrm rot="16200000" flipH="1">
            <a:off x="2867781" y="1219244"/>
            <a:ext cx="432256" cy="1701482"/>
          </a:xfrm>
          <a:prstGeom prst="bentConnector3">
            <a:avLst>
              <a:gd name="adj1" fmla="val 50000"/>
            </a:avLst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5EA183A-7971-4066-CCF1-E4648EBCE09F}"/>
              </a:ext>
            </a:extLst>
          </p:cNvPr>
          <p:cNvSpPr/>
          <p:nvPr/>
        </p:nvSpPr>
        <p:spPr>
          <a:xfrm>
            <a:off x="472179" y="2286113"/>
            <a:ext cx="837437" cy="433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9958E67-7AB3-53BC-2E77-619572BC14FF}"/>
              </a:ext>
            </a:extLst>
          </p:cNvPr>
          <p:cNvSpPr/>
          <p:nvPr/>
        </p:nvSpPr>
        <p:spPr>
          <a:xfrm>
            <a:off x="1493709" y="2286113"/>
            <a:ext cx="837437" cy="433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1574E6F-D356-2505-6122-B187240C8E3B}"/>
              </a:ext>
            </a:extLst>
          </p:cNvPr>
          <p:cNvSpPr/>
          <p:nvPr/>
        </p:nvSpPr>
        <p:spPr>
          <a:xfrm>
            <a:off x="3515931" y="2286113"/>
            <a:ext cx="837437" cy="433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3EE6EBC-C0D1-EB57-D04C-495B58962791}"/>
              </a:ext>
            </a:extLst>
          </p:cNvPr>
          <p:cNvSpPr/>
          <p:nvPr/>
        </p:nvSpPr>
        <p:spPr>
          <a:xfrm>
            <a:off x="6554919" y="4209525"/>
            <a:ext cx="2982371" cy="302955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69F502D-23E8-8186-6888-0DD3AC5730DE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 flipV="1">
            <a:off x="9537290" y="4361003"/>
            <a:ext cx="835790" cy="2"/>
          </a:xfrm>
          <a:prstGeom prst="line">
            <a:avLst/>
          </a:prstGeom>
          <a:ln w="31750">
            <a:prstDash val="sysDash"/>
            <a:round/>
            <a:headEnd type="arrow"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116C4DCB-184A-F30C-0C32-0926C749E51A}"/>
              </a:ext>
            </a:extLst>
          </p:cNvPr>
          <p:cNvSpPr/>
          <p:nvPr/>
        </p:nvSpPr>
        <p:spPr>
          <a:xfrm>
            <a:off x="10373080" y="4056176"/>
            <a:ext cx="1177595" cy="609658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CD90645-BABE-2D6B-9696-295B6F9673A2}"/>
              </a:ext>
            </a:extLst>
          </p:cNvPr>
          <p:cNvSpPr/>
          <p:nvPr/>
        </p:nvSpPr>
        <p:spPr>
          <a:xfrm>
            <a:off x="7238433" y="2198061"/>
            <a:ext cx="973126" cy="6096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1"/>
            </a:solidFill>
            <a:prstDash val="dash"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72000" tIns="108000" rIns="72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8A11648-3589-37E3-6F1D-FCB1A11B0B78}"/>
              </a:ext>
            </a:extLst>
          </p:cNvPr>
          <p:cNvSpPr/>
          <p:nvPr/>
        </p:nvSpPr>
        <p:spPr>
          <a:xfrm>
            <a:off x="5313475" y="1244199"/>
            <a:ext cx="768658" cy="609658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108000" rIns="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4D02B67-1E4C-5557-23C7-E16B6802C841}"/>
              </a:ext>
            </a:extLst>
          </p:cNvPr>
          <p:cNvSpPr/>
          <p:nvPr/>
        </p:nvSpPr>
        <p:spPr>
          <a:xfrm>
            <a:off x="5215151" y="2198061"/>
            <a:ext cx="973125" cy="6096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72000" tIns="108000" rIns="72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81346779-2493-487D-3283-A130A40C4DA5}"/>
              </a:ext>
            </a:extLst>
          </p:cNvPr>
          <p:cNvSpPr/>
          <p:nvPr/>
        </p:nvSpPr>
        <p:spPr>
          <a:xfrm>
            <a:off x="8320456" y="5410368"/>
            <a:ext cx="1279828" cy="711892"/>
          </a:xfrm>
          <a:prstGeom prst="ellipse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80000" tIns="144000" rIns="180000" bIns="144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58613E0-B105-2EC0-0E5B-32161C75D4A5}"/>
              </a:ext>
            </a:extLst>
          </p:cNvPr>
          <p:cNvCxnSpPr>
            <a:cxnSpLocks/>
          </p:cNvCxnSpPr>
          <p:nvPr/>
        </p:nvCxnSpPr>
        <p:spPr>
          <a:xfrm>
            <a:off x="6945842" y="1549027"/>
            <a:ext cx="0" cy="691755"/>
          </a:xfrm>
          <a:prstGeom prst="line">
            <a:avLst/>
          </a:prstGeom>
          <a:ln w="31750">
            <a:prstDash val="sysDash"/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D58B944-06DA-89AB-E7CD-EB91B6F7E3C6}"/>
              </a:ext>
            </a:extLst>
          </p:cNvPr>
          <p:cNvCxnSpPr>
            <a:cxnSpLocks/>
            <a:endCxn id="38" idx="6"/>
          </p:cNvCxnSpPr>
          <p:nvPr/>
        </p:nvCxnSpPr>
        <p:spPr>
          <a:xfrm flipH="1">
            <a:off x="6082133" y="1549027"/>
            <a:ext cx="863709" cy="1"/>
          </a:xfrm>
          <a:prstGeom prst="line">
            <a:avLst/>
          </a:prstGeom>
          <a:ln w="31750">
            <a:prstDash val="sysDash"/>
            <a:round/>
            <a:tailEnd type="none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E2B6BF2-1160-7192-EE42-1AC6D8B7873E}"/>
              </a:ext>
            </a:extLst>
          </p:cNvPr>
          <p:cNvCxnSpPr>
            <a:cxnSpLocks/>
          </p:cNvCxnSpPr>
          <p:nvPr/>
        </p:nvCxnSpPr>
        <p:spPr>
          <a:xfrm flipH="1">
            <a:off x="3486275" y="4361001"/>
            <a:ext cx="1292202" cy="0"/>
          </a:xfrm>
          <a:prstGeom prst="line">
            <a:avLst/>
          </a:prstGeom>
          <a:ln w="31750"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857FDBA-A976-CFFB-B986-E3324B71E53F}"/>
              </a:ext>
            </a:extLst>
          </p:cNvPr>
          <p:cNvCxnSpPr>
            <a:cxnSpLocks/>
            <a:endCxn id="36" idx="4"/>
          </p:cNvCxnSpPr>
          <p:nvPr/>
        </p:nvCxnSpPr>
        <p:spPr>
          <a:xfrm flipV="1">
            <a:off x="10961877" y="4665834"/>
            <a:ext cx="1" cy="344772"/>
          </a:xfrm>
          <a:prstGeom prst="line">
            <a:avLst/>
          </a:prstGeom>
          <a:ln w="31750">
            <a:round/>
            <a:tailEnd type="arrow"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64F604C-ACE1-CD50-1398-628AF91D1A6C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7724996" y="2807719"/>
            <a:ext cx="0" cy="205027"/>
          </a:xfrm>
          <a:prstGeom prst="line">
            <a:avLst/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DBA9393A-44C6-3421-4E15-4F5B527C0C3A}"/>
              </a:ext>
            </a:extLst>
          </p:cNvPr>
          <p:cNvCxnSpPr>
            <a:cxnSpLocks/>
            <a:stCxn id="14" idx="4"/>
            <a:endCxn id="47" idx="0"/>
          </p:cNvCxnSpPr>
          <p:nvPr/>
        </p:nvCxnSpPr>
        <p:spPr>
          <a:xfrm rot="16200000" flipH="1">
            <a:off x="2377855" y="1709170"/>
            <a:ext cx="432256" cy="721630"/>
          </a:xfrm>
          <a:prstGeom prst="bentConnector3">
            <a:avLst>
              <a:gd name="adj1" fmla="val 50000"/>
            </a:avLst>
          </a:prstGeom>
          <a:ln w="31750">
            <a:round/>
          </a:ln>
          <a:effectLst>
            <a:outerShdw dist="38100" dir="2700000" algn="ctr" rotWithShape="0">
              <a:schemeClr val="tx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0A159FC-0B65-F121-FABD-420328814F28}"/>
              </a:ext>
            </a:extLst>
          </p:cNvPr>
          <p:cNvSpPr/>
          <p:nvPr/>
        </p:nvSpPr>
        <p:spPr>
          <a:xfrm>
            <a:off x="2536079" y="2286113"/>
            <a:ext cx="837437" cy="433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108000" rIns="144000" bIns="10800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48" name="Облако 47">
            <a:extLst>
              <a:ext uri="{FF2B5EF4-FFF2-40B4-BE49-F238E27FC236}">
                <a16:creationId xmlns:a16="http://schemas.microsoft.com/office/drawing/2014/main" id="{D41DC2A5-6999-487A-0C74-04AE111E83A1}"/>
              </a:ext>
            </a:extLst>
          </p:cNvPr>
          <p:cNvSpPr/>
          <p:nvPr/>
        </p:nvSpPr>
        <p:spPr>
          <a:xfrm>
            <a:off x="4596203" y="5399860"/>
            <a:ext cx="1988788" cy="908864"/>
          </a:xfrm>
          <a:prstGeom prst="cloud">
            <a:avLst/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4000" tIns="108000" rIns="144000" bIns="10800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</a:rPr>
              <a:t>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3732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088C-09FF-D864-7C5C-4F03083D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Спецсимволы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D544DA-2ADB-5336-81F6-00520B324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8FC703-3C47-F054-5530-7516DE3F2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214531"/>
            <a:ext cx="10799763" cy="914807"/>
          </a:xfrm>
        </p:spPr>
        <p:txBody>
          <a:bodyPr/>
          <a:lstStyle/>
          <a:p>
            <a:pPr lvl="3"/>
            <a:r>
              <a:rPr lang="ru-RU" dirty="0"/>
              <a:t>Полный список символов:</a:t>
            </a:r>
            <a:endParaRPr lang="ru-RU" dirty="0">
              <a:hlinkClick r:id="rId2"/>
            </a:endParaRPr>
          </a:p>
          <a:p>
            <a:r>
              <a:rPr lang="en-US" dirty="0">
                <a:hlinkClick r:id="rId2"/>
              </a:rPr>
              <a:t>https://htmlweb.ru/html/alt-codes.htm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48C1E0E-98F2-F690-4E33-12D41121F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60515"/>
              </p:ext>
            </p:extLst>
          </p:nvPr>
        </p:nvGraphicFramePr>
        <p:xfrm>
          <a:off x="695326" y="2210734"/>
          <a:ext cx="5040312" cy="2705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19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3159585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</a:tblGrid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Стрелка вправо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Alt+2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Стрелка влево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Неразрывный пробел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Alt+0176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Градусы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Alt+0177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Плюс-минус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Alt+017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Возведение в квадрат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³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Alt+017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Возведение в куб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510696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Alt+8381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Знак рубля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93688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037C76D-B599-2843-DD5E-7CB7A9A5D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7998"/>
              </p:ext>
            </p:extLst>
          </p:nvPr>
        </p:nvGraphicFramePr>
        <p:xfrm>
          <a:off x="6456364" y="2210734"/>
          <a:ext cx="5040312" cy="2695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19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3159585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</a:tblGrid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Alt+0136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Знак Евро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400" kern="1200" dirty="0">
                        <a:solidFill>
                          <a:schemeClr val="lt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Тире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3418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 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Длинное тире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Alt+0167</a:t>
                      </a:r>
                      <a:endParaRPr lang="en-US" sz="14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Параграф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Alt+0169</a:t>
                      </a:r>
                      <a:endParaRPr lang="en-US" sz="14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Копирайт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Alt+0171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Ёлочка открывающая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Alt+0187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Ёлочка закрывающая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510696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Alt+0185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Номер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936884"/>
                  </a:ext>
                </a:extLst>
              </a:tr>
            </a:tbl>
          </a:graphicData>
        </a:graphic>
      </p:graphicFrame>
      <p:sp>
        <p:nvSpPr>
          <p:cNvPr id="7" name="Текст 3">
            <a:extLst>
              <a:ext uri="{FF2B5EF4-FFF2-40B4-BE49-F238E27FC236}">
                <a16:creationId xmlns:a16="http://schemas.microsoft.com/office/drawing/2014/main" id="{23503A1F-5FE3-13A7-CA4A-88B173B4F590}"/>
              </a:ext>
            </a:extLst>
          </p:cNvPr>
          <p:cNvSpPr txBox="1">
            <a:spLocks/>
          </p:cNvSpPr>
          <p:nvPr/>
        </p:nvSpPr>
        <p:spPr>
          <a:xfrm>
            <a:off x="695325" y="1759973"/>
            <a:ext cx="5040314" cy="440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Английская раскладка клавиатуры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CB8D4F6B-0822-71B9-47C3-974212F7AF64}"/>
              </a:ext>
            </a:extLst>
          </p:cNvPr>
          <p:cNvSpPr txBox="1">
            <a:spLocks/>
          </p:cNvSpPr>
          <p:nvPr/>
        </p:nvSpPr>
        <p:spPr>
          <a:xfrm>
            <a:off x="6456363" y="1759972"/>
            <a:ext cx="5040314" cy="440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Русская раскладка клавиатуры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E5C3BBF7-961A-31E9-044F-1A0BBE721D61}"/>
              </a:ext>
            </a:extLst>
          </p:cNvPr>
          <p:cNvSpPr txBox="1">
            <a:spLocks/>
          </p:cNvSpPr>
          <p:nvPr/>
        </p:nvSpPr>
        <p:spPr>
          <a:xfrm>
            <a:off x="696912" y="1107633"/>
            <a:ext cx="10799763" cy="440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 зажатой клавишей </a:t>
            </a:r>
            <a:r>
              <a:rPr lang="en-US" dirty="0"/>
              <a:t>Alt </a:t>
            </a:r>
            <a:r>
              <a:rPr lang="ru-RU" dirty="0"/>
              <a:t>набираем цифры на цифровой клавиатуре справа.</a:t>
            </a:r>
          </a:p>
        </p:txBody>
      </p:sp>
    </p:spTree>
    <p:extLst>
      <p:ext uri="{BB962C8B-B14F-4D97-AF65-F5344CB8AC3E}">
        <p14:creationId xmlns:p14="http://schemas.microsoft.com/office/powerpoint/2010/main" val="2562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A8B83-2EBA-620D-5567-FE27C380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Горячие клавиши </a:t>
            </a:r>
            <a:r>
              <a:rPr lang="en-US" dirty="0"/>
              <a:t>MS PowerPoint</a:t>
            </a:r>
            <a:r>
              <a:rPr lang="ru-RU" dirty="0"/>
              <a:t>:</a:t>
            </a:r>
            <a:br>
              <a:rPr lang="en-US" dirty="0"/>
            </a:br>
            <a:r>
              <a:rPr lang="ru-RU" dirty="0"/>
              <a:t>Общие сочетания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409A5E-101D-5021-B28E-F5CD1ACA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5B563-1E09-18F1-4B01-5A7BD55AA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5" y="1689407"/>
            <a:ext cx="10801350" cy="4083432"/>
          </a:xfrm>
          <a:prstGeom prst="rect">
            <a:avLst/>
          </a:prstGeom>
        </p:spPr>
        <p:txBody>
          <a:bodyPr numCol="2" spcCol="720000">
            <a:normAutofit fontScale="92500" lnSpcReduction="10000"/>
          </a:bodyPr>
          <a:lstStyle/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Создать новый слайд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Ctrl+M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Скопировать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Ctrl+C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Вырезать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Ctrl+X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Вставить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Ctrl+V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Дублировать объект (слайд, фигуру)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Ctrl+D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Отменить действие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Ctrl+Z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Повторить действие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Ctrl+Y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Сохранить презентацию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Копировать формат стиля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Ctrl+Shift+C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Вставить формат стиля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Ctrl+Shift+V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Пропорционально изменить размер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Shift+Левая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Пропорционально изменить размер относительно центра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Shift+Ctrl+Левая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Изменить размер объекта относительно центра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Распечатать презентацию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Ctrl+P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Вставить гиперссылку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Ctrl+K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Стереть слайд – E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Выбрать все объекты на слайде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Ctrl+A</a:t>
            </a:r>
            <a:endParaRPr lang="ru-RU" b="0" i="0" dirty="0">
              <a:solidFill>
                <a:srgbClr val="2929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09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A8B83-2EBA-620D-5567-FE27C380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Горячие клавиши </a:t>
            </a:r>
            <a:r>
              <a:rPr lang="en-US" dirty="0"/>
              <a:t>MS PowerPoint</a:t>
            </a:r>
            <a:r>
              <a:rPr lang="ru-RU" dirty="0"/>
              <a:t>:</a:t>
            </a:r>
            <a:br>
              <a:rPr lang="en-US" dirty="0"/>
            </a:br>
            <a:r>
              <a:rPr lang="ru-RU" dirty="0"/>
              <a:t>Работа с текстом</a:t>
            </a:r>
            <a:r>
              <a:rPr lang="en-US" dirty="0"/>
              <a:t> </a:t>
            </a:r>
            <a:r>
              <a:rPr lang="ru-RU" dirty="0"/>
              <a:t>и объектами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409A5E-101D-5021-B28E-F5CD1ACA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5B563-1E09-18F1-4B01-5A7BD55AA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5" y="1608464"/>
            <a:ext cx="10801350" cy="4373695"/>
          </a:xfrm>
          <a:prstGeom prst="rect">
            <a:avLst/>
          </a:prstGeom>
        </p:spPr>
        <p:txBody>
          <a:bodyPr numCol="2" spcCol="720000">
            <a:normAutofit fontScale="92500"/>
          </a:bodyPr>
          <a:lstStyle/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Сделать текст жирным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Ctrl+B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Выровнять текст по левому краю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Ctrl+L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Выровнять текст по правому краю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Ctrl+R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Выровнять текст по центру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Ctrl+E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Увеличить размер шрифта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+&gt;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Уменьшить размер шрифта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+&lt;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Переместить объект на слой вниз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+[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Переместить объект на слой вверх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+]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Выделить предыдущий объект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Tab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Выделить / сбросить выделение – Shift /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Создать копию объекта в определенном месте —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</a:t>
            </a:r>
            <a:r>
              <a:rPr lang="en-US" b="0" i="0" dirty="0">
                <a:solidFill>
                  <a:srgbClr val="292929"/>
                </a:solidFill>
                <a:effectLst/>
              </a:rPr>
              <a:t>l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+Левая кнопка мыши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Повторить операцию после копирования – F4 /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Ctrl+Y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Повернуть фигуру на 15 градусов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Alt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+← /→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Сгруппировать объекты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Ctrl+G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Разгруппировать объекты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Ctrl+Shift+G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Добавить гиперссылку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Ctrl+K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Проверка орфографии – F7</a:t>
            </a:r>
          </a:p>
        </p:txBody>
      </p:sp>
    </p:spTree>
    <p:extLst>
      <p:ext uri="{BB962C8B-B14F-4D97-AF65-F5344CB8AC3E}">
        <p14:creationId xmlns:p14="http://schemas.microsoft.com/office/powerpoint/2010/main" val="13456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A8B83-2EBA-620D-5567-FE27C380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Горячие клавиши </a:t>
            </a:r>
            <a:r>
              <a:rPr lang="en-US" dirty="0"/>
              <a:t>MS PowerPoint</a:t>
            </a:r>
            <a:r>
              <a:rPr lang="ru-RU" dirty="0"/>
              <a:t>:</a:t>
            </a:r>
            <a:br>
              <a:rPr lang="en-US" dirty="0"/>
            </a:br>
            <a:r>
              <a:rPr lang="ru-RU" dirty="0"/>
              <a:t>Визуализация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409A5E-101D-5021-B28E-F5CD1ACA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5B563-1E09-18F1-4B01-5A7BD55AA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5" y="1608464"/>
            <a:ext cx="10801350" cy="3944037"/>
          </a:xfrm>
          <a:prstGeom prst="rect">
            <a:avLst/>
          </a:prstGeom>
        </p:spPr>
        <p:txBody>
          <a:bodyPr numCol="2" spcCol="720000">
            <a:normAutofit/>
          </a:bodyPr>
          <a:lstStyle/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Приблизить рабочую область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Ctrl+Колесо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мыши вперед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Отдалить рабочую область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Ctrl+Колесо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мыши назад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Показать направляющие – Alt+F9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Создать копию направляющей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Показать линейку – Shift+Alt+F9</a:t>
            </a:r>
            <a:endParaRPr lang="en-US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Показать структуру слоев – Alt+F10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Открыть режим слайд-шоу – F5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Открыть режим слайд-шоу с текущего слайда – Shift+F5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Черный слайд – B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Белый слайд – W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Перейти на следующий слайд – N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Перейти на предыдущий слайд – P</a:t>
            </a:r>
          </a:p>
        </p:txBody>
      </p:sp>
    </p:spTree>
    <p:extLst>
      <p:ext uri="{BB962C8B-B14F-4D97-AF65-F5344CB8AC3E}">
        <p14:creationId xmlns:p14="http://schemas.microsoft.com/office/powerpoint/2010/main" val="20706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655424E-57AD-7C9A-A3FE-906621DF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1029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dirty="0"/>
              <a:t>Маркетинговые материалы</a:t>
            </a:r>
            <a:br>
              <a:rPr lang="ru-RU" sz="3200" dirty="0"/>
            </a:br>
            <a:r>
              <a:rPr lang="ru-RU" sz="3200" dirty="0">
                <a:solidFill>
                  <a:srgbClr val="00ABFF"/>
                </a:solidFill>
                <a:latin typeface="Montserrat" panose="00000500000000000000" pitchFamily="50" charset="-52"/>
              </a:rPr>
              <a:t>→</a:t>
            </a:r>
            <a:r>
              <a:rPr lang="ru-RU" sz="3200" dirty="0"/>
              <a:t> </a:t>
            </a:r>
            <a:r>
              <a:rPr lang="en-US" sz="3200" dirty="0">
                <a:hlinkClick r:id="rId2"/>
              </a:rPr>
              <a:t>rdp.ru/marketing-materials/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3B788-AB23-7222-0655-BBCFE64315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7" y="1366684"/>
            <a:ext cx="5040312" cy="4762654"/>
          </a:xfrm>
          <a:prstGeom prst="rect">
            <a:avLst/>
          </a:prstGeom>
        </p:spPr>
        <p:txBody>
          <a:bodyPr anchor="ctr"/>
          <a:lstStyle/>
          <a:p>
            <a:pPr lvl="1"/>
            <a:r>
              <a:rPr lang="ru-RU" dirty="0"/>
              <a:t>Фирменный стиль</a:t>
            </a:r>
          </a:p>
          <a:p>
            <a:pPr lvl="1"/>
            <a:r>
              <a:rPr lang="ru-RU" dirty="0"/>
              <a:t>Логотипы на все случаи жизни</a:t>
            </a:r>
          </a:p>
          <a:p>
            <a:pPr lvl="1"/>
            <a:r>
              <a:rPr lang="ru-RU" dirty="0"/>
              <a:t>Корпоративные цвета</a:t>
            </a:r>
          </a:p>
          <a:p>
            <a:pPr lvl="1"/>
            <a:r>
              <a:rPr lang="ru-RU" dirty="0"/>
              <a:t>Шрифты</a:t>
            </a:r>
          </a:p>
          <a:p>
            <a:pPr lvl="1"/>
            <a:r>
              <a:rPr lang="ru-RU" dirty="0"/>
              <a:t>Шаблон для презентаций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FB8942-0E42-BD01-A2C1-90E9EE214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1C65A-25BE-5040-B725-70F0E310E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62" y="1723254"/>
            <a:ext cx="5040313" cy="43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E03C5-D7D3-F37D-31C9-299524E4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169C7B-EBEC-9797-8465-DA332F60A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2288A4-F426-3B62-5110-B55FBE4DC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612900"/>
            <a:ext cx="5040313" cy="45164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Маркированный список 1</a:t>
            </a:r>
          </a:p>
          <a:p>
            <a:pPr lvl="2"/>
            <a:r>
              <a:rPr lang="ru-RU" dirty="0"/>
              <a:t>Маркированный список 2</a:t>
            </a:r>
          </a:p>
          <a:p>
            <a:pPr lvl="3"/>
            <a:r>
              <a:rPr lang="ru-RU" dirty="0"/>
              <a:t>Ключевая мысль</a:t>
            </a:r>
          </a:p>
          <a:p>
            <a:pPr lvl="4"/>
            <a:r>
              <a:rPr lang="ru-RU" dirty="0"/>
              <a:t>Нумерованный список</a:t>
            </a:r>
          </a:p>
          <a:p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BCCEDD1-B37B-1A72-F0E5-C359453A38ED}"/>
              </a:ext>
            </a:extLst>
          </p:cNvPr>
          <p:cNvGrpSpPr/>
          <p:nvPr/>
        </p:nvGrpSpPr>
        <p:grpSpPr>
          <a:xfrm>
            <a:off x="6456362" y="1612900"/>
            <a:ext cx="5040313" cy="3822181"/>
            <a:chOff x="6456362" y="1612900"/>
            <a:chExt cx="5040313" cy="382218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73D48CF-DA47-5C10-A924-8D0C0703D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362" y="1612900"/>
              <a:ext cx="5040313" cy="3822181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08B254E-EB04-7441-8D97-FBBD9F990E31}"/>
                </a:ext>
              </a:extLst>
            </p:cNvPr>
            <p:cNvSpPr/>
            <p:nvPr/>
          </p:nvSpPr>
          <p:spPr>
            <a:xfrm>
              <a:off x="10539930" y="3086450"/>
              <a:ext cx="255889" cy="2558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216000" rIns="90000" bIns="216000" rtlCol="0" anchor="ctr" anchorCtr="0"/>
            <a:lstStyle/>
            <a:p>
              <a:pPr algn="ctr">
                <a:lnSpc>
                  <a:spcPct val="90000"/>
                </a:lnSpc>
              </a:pPr>
              <a:endParaRPr lang="ru-RU" sz="32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B9EBC88-3100-E861-7B7F-AA31A423DCCC}"/>
                </a:ext>
              </a:extLst>
            </p:cNvPr>
            <p:cNvSpPr/>
            <p:nvPr/>
          </p:nvSpPr>
          <p:spPr>
            <a:xfrm>
              <a:off x="10328534" y="4654695"/>
              <a:ext cx="255889" cy="2558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216000" rIns="90000" bIns="216000" rtlCol="0" anchor="ctr" anchorCtr="0"/>
            <a:lstStyle/>
            <a:p>
              <a:pPr algn="ctr">
                <a:lnSpc>
                  <a:spcPct val="90000"/>
                </a:lnSpc>
              </a:pPr>
              <a:endParaRPr lang="ru-RU" sz="3200" dirty="0">
                <a:ln w="0"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3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01BBBA3-A183-A097-7979-CF5E5608A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63" y="1303388"/>
            <a:ext cx="5040312" cy="515792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1BD7BD-91B7-2D99-173C-F460129C9B1E}"/>
              </a:ext>
            </a:extLst>
          </p:cNvPr>
          <p:cNvSpPr/>
          <p:nvPr/>
        </p:nvSpPr>
        <p:spPr>
          <a:xfrm>
            <a:off x="695325" y="1656784"/>
            <a:ext cx="10801349" cy="447255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6EA7A7-49B4-67BF-F710-94C91F6EF5D9}"/>
              </a:ext>
            </a:extLst>
          </p:cNvPr>
          <p:cNvSpPr/>
          <p:nvPr/>
        </p:nvSpPr>
        <p:spPr>
          <a:xfrm>
            <a:off x="5735638" y="1656784"/>
            <a:ext cx="720725" cy="447255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D571AD-EA86-6C01-C548-7B7E16655C9B}"/>
              </a:ext>
            </a:extLst>
          </p:cNvPr>
          <p:cNvSpPr/>
          <p:nvPr/>
        </p:nvSpPr>
        <p:spPr>
          <a:xfrm>
            <a:off x="695326" y="549275"/>
            <a:ext cx="10801349" cy="110750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9BB7-0E7E-3896-1AE0-8EA1BA24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Сетка, направляющие и выравнивание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B78A06-425A-CC66-483F-934D0614F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39167E-47FD-EE5A-3DC7-781205028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656784"/>
            <a:ext cx="5040312" cy="4472554"/>
          </a:xfrm>
        </p:spPr>
        <p:txBody>
          <a:bodyPr>
            <a:normAutofit/>
          </a:bodyPr>
          <a:lstStyle/>
          <a:p>
            <a:r>
              <a:rPr lang="ru-RU" dirty="0"/>
              <a:t>При вёрстке презентаций всегда размещайте и выравнивайте объекты по сетке и направляющим.</a:t>
            </a:r>
            <a:endParaRPr lang="en-US" dirty="0"/>
          </a:p>
          <a:p>
            <a:r>
              <a:rPr lang="ru-RU" dirty="0"/>
              <a:t>Направляющие и сетка в включаются в верхнем меню «Вид»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</a:t>
            </a:r>
            <a:r>
              <a:rPr lang="en-US" dirty="0"/>
              <a:t> </a:t>
            </a:r>
            <a:r>
              <a:rPr lang="ru-RU" dirty="0"/>
              <a:t>Блок «Отображение».</a:t>
            </a:r>
          </a:p>
          <a:p>
            <a:r>
              <a:rPr lang="ru-RU" dirty="0"/>
              <a:t>Как выровнять несколько объектов между собой. В верхнем меню «Главная»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</a:t>
            </a:r>
            <a:r>
              <a:rPr lang="ru-RU" dirty="0"/>
              <a:t> в блоке «Рисование»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 </a:t>
            </a:r>
            <a:r>
              <a:rPr lang="ru-RU" dirty="0"/>
              <a:t>Выпадающее меню «Упорядочить»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 </a:t>
            </a:r>
            <a:r>
              <a:rPr lang="ru-RU" sz="1800" dirty="0">
                <a:solidFill>
                  <a:srgbClr val="343B3F"/>
                </a:solidFill>
                <a:latin typeface="Montserrat" panose="00000500000000000000" pitchFamily="50" charset="-52"/>
              </a:rPr>
              <a:t>«Выровнять».</a:t>
            </a:r>
            <a:endParaRPr lang="ru-RU" dirty="0">
              <a:solidFill>
                <a:srgbClr val="343B3F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735DFF-F8DE-B7EB-2DB1-A37C104E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6" y="4985825"/>
            <a:ext cx="720726" cy="7207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7A6DBC-B04F-3C2F-EFDD-1A6B9B0CD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5188" y="4985825"/>
            <a:ext cx="720726" cy="72072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BA4773-F233-1AC0-DFE2-40920F861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5050" y="4985825"/>
            <a:ext cx="720726" cy="72072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44CEE0-3030-A790-9B51-9D8D79AA4B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4911" y="4985826"/>
            <a:ext cx="720725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0B3DA-D1AB-8254-702F-07B570F7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Фирменные цвета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4608BB-718B-4F23-CD49-F657039DA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B9367B-5F29-FDFC-C8FE-26519836B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189704"/>
            <a:ext cx="5040313" cy="462116"/>
          </a:xfrm>
        </p:spPr>
        <p:txBody>
          <a:bodyPr/>
          <a:lstStyle/>
          <a:p>
            <a:r>
              <a:rPr lang="ru-RU" dirty="0"/>
              <a:t>Основные цвета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B88A93-BAD2-C5F8-879D-720FEA7942C5}"/>
              </a:ext>
            </a:extLst>
          </p:cNvPr>
          <p:cNvSpPr/>
          <p:nvPr/>
        </p:nvSpPr>
        <p:spPr>
          <a:xfrm>
            <a:off x="695327" y="1651823"/>
            <a:ext cx="1870894" cy="914804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Blue</a:t>
            </a:r>
          </a:p>
          <a:p>
            <a:r>
              <a:rPr lang="en-US" sz="1400" dirty="0"/>
              <a:t>RGB: 0, 171, 255</a:t>
            </a:r>
          </a:p>
          <a:p>
            <a:r>
              <a:rPr lang="en-US" sz="1400" dirty="0"/>
              <a:t>HEX: #00abff</a:t>
            </a:r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C757FA-CC8C-39EB-36EC-65B62A4E1254}"/>
              </a:ext>
            </a:extLst>
          </p:cNvPr>
          <p:cNvSpPr/>
          <p:nvPr/>
        </p:nvSpPr>
        <p:spPr>
          <a:xfrm>
            <a:off x="2848514" y="1653152"/>
            <a:ext cx="1870895" cy="914805"/>
          </a:xfrm>
          <a:prstGeom prst="rect">
            <a:avLst/>
          </a:prstGeom>
          <a:solidFill>
            <a:srgbClr val="343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Black</a:t>
            </a:r>
          </a:p>
          <a:p>
            <a:r>
              <a:rPr lang="en-US" sz="1400" dirty="0"/>
              <a:t>RGB: 52, 59, 63</a:t>
            </a:r>
          </a:p>
          <a:p>
            <a:r>
              <a:rPr lang="en-US" sz="1400" dirty="0"/>
              <a:t>HEX: #343b3f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3F64A2-3B28-5C68-5FA6-1A6C847CD530}"/>
              </a:ext>
            </a:extLst>
          </p:cNvPr>
          <p:cNvSpPr/>
          <p:nvPr/>
        </p:nvSpPr>
        <p:spPr>
          <a:xfrm>
            <a:off x="5001702" y="1651820"/>
            <a:ext cx="1944022" cy="914806"/>
          </a:xfrm>
          <a:prstGeom prst="rect">
            <a:avLst/>
          </a:prstGeom>
          <a:solidFill>
            <a:srgbClr val="496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Dark Gray</a:t>
            </a:r>
          </a:p>
          <a:p>
            <a:r>
              <a:rPr lang="en-US" sz="1400" dirty="0"/>
              <a:t>RGB: 73, 98, 116</a:t>
            </a:r>
          </a:p>
          <a:p>
            <a:r>
              <a:rPr lang="en-US" sz="1400" dirty="0"/>
              <a:t>HEX: #496274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BE5435-1294-F3CC-A21B-EB655A4363AD}"/>
              </a:ext>
            </a:extLst>
          </p:cNvPr>
          <p:cNvSpPr/>
          <p:nvPr/>
        </p:nvSpPr>
        <p:spPr>
          <a:xfrm>
            <a:off x="7228017" y="1651820"/>
            <a:ext cx="1944022" cy="914807"/>
          </a:xfrm>
          <a:prstGeom prst="rect">
            <a:avLst/>
          </a:prstGeom>
          <a:solidFill>
            <a:srgbClr val="91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Gray</a:t>
            </a:r>
          </a:p>
          <a:p>
            <a:r>
              <a:rPr lang="en-US" sz="1400" dirty="0"/>
              <a:t>RGB: 145, 152, 156</a:t>
            </a:r>
          </a:p>
          <a:p>
            <a:r>
              <a:rPr lang="en-US" sz="1400" dirty="0"/>
              <a:t>HEX: #91989C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5C0046-6BC7-69F1-D026-BADA61598F11}"/>
              </a:ext>
            </a:extLst>
          </p:cNvPr>
          <p:cNvSpPr/>
          <p:nvPr/>
        </p:nvSpPr>
        <p:spPr>
          <a:xfrm>
            <a:off x="9454331" y="1651820"/>
            <a:ext cx="2042344" cy="914806"/>
          </a:xfrm>
          <a:prstGeom prst="rect">
            <a:avLst/>
          </a:prstGeom>
          <a:solidFill>
            <a:srgbClr val="C8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343B3F"/>
                </a:solidFill>
              </a:rPr>
              <a:t>RDP Light Gray</a:t>
            </a:r>
          </a:p>
          <a:p>
            <a:r>
              <a:rPr lang="en-US" sz="1400" dirty="0">
                <a:solidFill>
                  <a:srgbClr val="343B3F"/>
                </a:solidFill>
              </a:rPr>
              <a:t>RGB: 200, 207, 213</a:t>
            </a:r>
          </a:p>
          <a:p>
            <a:r>
              <a:rPr lang="en-US" sz="1400" dirty="0">
                <a:solidFill>
                  <a:srgbClr val="343B3F"/>
                </a:solidFill>
              </a:rPr>
              <a:t>HEX: #C8CFD5</a:t>
            </a:r>
            <a:endParaRPr lang="ru-RU" sz="1400" dirty="0">
              <a:solidFill>
                <a:srgbClr val="343B3F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1AE280F9-CF61-FB20-97FF-E80BDF409A98}"/>
              </a:ext>
            </a:extLst>
          </p:cNvPr>
          <p:cNvSpPr txBox="1">
            <a:spLocks/>
          </p:cNvSpPr>
          <p:nvPr/>
        </p:nvSpPr>
        <p:spPr>
          <a:xfrm>
            <a:off x="695325" y="2960951"/>
            <a:ext cx="5040313" cy="462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Дополнительные цвета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3ACE41-CE99-8CBF-FC15-54B99FF40A2E}"/>
              </a:ext>
            </a:extLst>
          </p:cNvPr>
          <p:cNvSpPr/>
          <p:nvPr/>
        </p:nvSpPr>
        <p:spPr>
          <a:xfrm>
            <a:off x="695327" y="3423070"/>
            <a:ext cx="1546428" cy="914804"/>
          </a:xfrm>
          <a:prstGeom prst="rect">
            <a:avLst/>
          </a:prstGeom>
          <a:solidFill>
            <a:srgbClr val="CB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RDP Red </a:t>
            </a:r>
            <a:endParaRPr lang="ru-RU" sz="1400" dirty="0"/>
          </a:p>
          <a:p>
            <a:r>
              <a:rPr lang="es-ES" sz="1400" dirty="0"/>
              <a:t>RGB: 203</a:t>
            </a:r>
            <a:r>
              <a:rPr lang="en-US" sz="1400" dirty="0"/>
              <a:t>,</a:t>
            </a:r>
            <a:r>
              <a:rPr lang="es-ES" sz="1400" dirty="0"/>
              <a:t> 21, 23 </a:t>
            </a:r>
            <a:r>
              <a:rPr lang="en-US" sz="1400" dirty="0"/>
              <a:t>HEX: </a:t>
            </a:r>
            <a:r>
              <a:rPr lang="es-ES" sz="1400" dirty="0"/>
              <a:t>#CB1517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CCA902-2AA3-8CEC-139B-65AAE8B0F1A5}"/>
              </a:ext>
            </a:extLst>
          </p:cNvPr>
          <p:cNvSpPr/>
          <p:nvPr/>
        </p:nvSpPr>
        <p:spPr>
          <a:xfrm>
            <a:off x="2468521" y="3423068"/>
            <a:ext cx="1625164" cy="914805"/>
          </a:xfrm>
          <a:prstGeom prst="rect">
            <a:avLst/>
          </a:prstGeom>
          <a:solidFill>
            <a:srgbClr val="642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Purple </a:t>
            </a:r>
            <a:endParaRPr lang="ru-RU" sz="1400" dirty="0"/>
          </a:p>
          <a:p>
            <a:r>
              <a:rPr lang="en-US" sz="1400" dirty="0"/>
              <a:t>RGB: 100, 34, 127 HEX: #64227F</a:t>
            </a: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16D7BA-B6D8-0766-E3D5-40423B0D4ED9}"/>
              </a:ext>
            </a:extLst>
          </p:cNvPr>
          <p:cNvSpPr/>
          <p:nvPr/>
        </p:nvSpPr>
        <p:spPr>
          <a:xfrm>
            <a:off x="4320451" y="3423067"/>
            <a:ext cx="1454662" cy="914806"/>
          </a:xfrm>
          <a:prstGeom prst="rect">
            <a:avLst/>
          </a:prstGeom>
          <a:solidFill>
            <a:srgbClr val="009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Green </a:t>
            </a:r>
            <a:endParaRPr lang="ru-RU" sz="1400" dirty="0"/>
          </a:p>
          <a:p>
            <a:r>
              <a:rPr lang="en-US" sz="1400" dirty="0"/>
              <a:t>RGB: 0, 152, 58 </a:t>
            </a:r>
          </a:p>
          <a:p>
            <a:r>
              <a:rPr lang="en-US" sz="1400" dirty="0"/>
              <a:t>HEX: #00983A</a:t>
            </a:r>
            <a:endParaRPr lang="ru-RU" sz="1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953D95-9E16-C223-DFEE-BE37626A9B40}"/>
              </a:ext>
            </a:extLst>
          </p:cNvPr>
          <p:cNvSpPr/>
          <p:nvPr/>
        </p:nvSpPr>
        <p:spPr>
          <a:xfrm>
            <a:off x="6001879" y="3423067"/>
            <a:ext cx="1625164" cy="914807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RDP Lime </a:t>
            </a:r>
            <a:endParaRPr lang="ru-RU" sz="1400" dirty="0"/>
          </a:p>
          <a:p>
            <a:r>
              <a:rPr lang="fr-FR" sz="1400" dirty="0"/>
              <a:t>RGB: 149, 193, 31 </a:t>
            </a:r>
            <a:r>
              <a:rPr lang="en-US" sz="1400" dirty="0"/>
              <a:t>HEX: </a:t>
            </a:r>
            <a:r>
              <a:rPr lang="fr-FR" sz="1400" dirty="0"/>
              <a:t>#95C11F</a:t>
            </a:r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79CFAF-9BA6-80B2-CB45-DCE67CEF7EFB}"/>
              </a:ext>
            </a:extLst>
          </p:cNvPr>
          <p:cNvSpPr/>
          <p:nvPr/>
        </p:nvSpPr>
        <p:spPr>
          <a:xfrm>
            <a:off x="7853809" y="3423067"/>
            <a:ext cx="1625164" cy="914806"/>
          </a:xfrm>
          <a:prstGeom prst="rect">
            <a:avLst/>
          </a:prstGeom>
          <a:solidFill>
            <a:srgbClr val="E8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343B3F"/>
                </a:solidFill>
              </a:rPr>
              <a:t>RDP Yellow </a:t>
            </a:r>
            <a:endParaRPr lang="ru-RU" sz="1400" dirty="0">
              <a:solidFill>
                <a:srgbClr val="343B3F"/>
              </a:solidFill>
            </a:endParaRPr>
          </a:p>
          <a:p>
            <a:r>
              <a:rPr lang="en-US" sz="1400" dirty="0">
                <a:solidFill>
                  <a:srgbClr val="343B3F"/>
                </a:solidFill>
              </a:rPr>
              <a:t>RGB: 232, 225, 0 </a:t>
            </a:r>
          </a:p>
          <a:p>
            <a:r>
              <a:rPr lang="en-US" sz="1400" dirty="0">
                <a:solidFill>
                  <a:srgbClr val="343B3F"/>
                </a:solidFill>
              </a:rPr>
              <a:t>HEX: #E8E100</a:t>
            </a:r>
            <a:endParaRPr lang="ru-RU" sz="1400" dirty="0">
              <a:solidFill>
                <a:srgbClr val="343B3F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E2A35D-885D-0B96-635B-CB11D3A157B6}"/>
              </a:ext>
            </a:extLst>
          </p:cNvPr>
          <p:cNvSpPr/>
          <p:nvPr/>
        </p:nvSpPr>
        <p:spPr>
          <a:xfrm>
            <a:off x="9705741" y="3424508"/>
            <a:ext cx="1790934" cy="914806"/>
          </a:xfrm>
          <a:prstGeom prst="rect">
            <a:avLst/>
          </a:prstGeom>
          <a:solidFill>
            <a:srgbClr val="009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Aquamarine RGB :: 0.154.147 </a:t>
            </a:r>
          </a:p>
          <a:p>
            <a:r>
              <a:rPr lang="en-US" sz="1400" dirty="0"/>
              <a:t>HEX: #009A93</a:t>
            </a:r>
            <a:endParaRPr lang="ru-RU" sz="1400" dirty="0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FDBB170F-F649-936B-02C2-BBE1FDC4212B}"/>
              </a:ext>
            </a:extLst>
          </p:cNvPr>
          <p:cNvSpPr txBox="1">
            <a:spLocks/>
          </p:cNvSpPr>
          <p:nvPr/>
        </p:nvSpPr>
        <p:spPr>
          <a:xfrm>
            <a:off x="695325" y="4752564"/>
            <a:ext cx="5040313" cy="462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Цвета для диаграмм и графиков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6070733-2754-23FF-0166-6A51606A2CD7}"/>
              </a:ext>
            </a:extLst>
          </p:cNvPr>
          <p:cNvSpPr/>
          <p:nvPr/>
        </p:nvSpPr>
        <p:spPr>
          <a:xfrm>
            <a:off x="695327" y="5214683"/>
            <a:ext cx="1870894" cy="914804"/>
          </a:xfrm>
          <a:prstGeom prst="rect">
            <a:avLst/>
          </a:prstGeom>
          <a:solidFill>
            <a:srgbClr val="0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5</a:t>
            </a:r>
            <a:r>
              <a:rPr lang="en-US" sz="1400" dirty="0"/>
              <a:t>, </a:t>
            </a:r>
            <a:r>
              <a:rPr lang="ru-RU" sz="1400" dirty="0"/>
              <a:t>25</a:t>
            </a:r>
            <a:r>
              <a:rPr lang="en-US" sz="1400" dirty="0"/>
              <a:t>, </a:t>
            </a:r>
            <a:r>
              <a:rPr lang="ru-RU" sz="1400" dirty="0"/>
              <a:t>55 </a:t>
            </a:r>
          </a:p>
          <a:p>
            <a:r>
              <a:rPr lang="ru-RU" sz="1400" dirty="0"/>
              <a:t>#051937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2710E06-2A60-4044-ECE1-B7DD273CA5BE}"/>
              </a:ext>
            </a:extLst>
          </p:cNvPr>
          <p:cNvSpPr/>
          <p:nvPr/>
        </p:nvSpPr>
        <p:spPr>
          <a:xfrm>
            <a:off x="2848514" y="5216012"/>
            <a:ext cx="1870895" cy="914805"/>
          </a:xfrm>
          <a:prstGeom prst="rect">
            <a:avLst/>
          </a:prstGeom>
          <a:solidFill>
            <a:srgbClr val="004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0, 77, 122 </a:t>
            </a:r>
            <a:endParaRPr lang="ru-RU" sz="1400" dirty="0"/>
          </a:p>
          <a:p>
            <a:r>
              <a:rPr lang="en-US" sz="1400" dirty="0"/>
              <a:t>#004D7A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0BF33F-E3EE-51D2-57CC-51423DDCB8E4}"/>
              </a:ext>
            </a:extLst>
          </p:cNvPr>
          <p:cNvSpPr/>
          <p:nvPr/>
        </p:nvSpPr>
        <p:spPr>
          <a:xfrm>
            <a:off x="5001702" y="5214680"/>
            <a:ext cx="1944022" cy="914806"/>
          </a:xfrm>
          <a:prstGeom prst="rect">
            <a:avLst/>
          </a:prstGeom>
          <a:solidFill>
            <a:srgbClr val="00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0</a:t>
            </a:r>
            <a:r>
              <a:rPr lang="en-US" sz="1400" dirty="0"/>
              <a:t>, </a:t>
            </a:r>
            <a:r>
              <a:rPr lang="ru-RU" sz="1400" dirty="0"/>
              <a:t>135</a:t>
            </a:r>
            <a:r>
              <a:rPr lang="en-US" sz="1400" dirty="0"/>
              <a:t>, </a:t>
            </a:r>
            <a:r>
              <a:rPr lang="ru-RU" sz="1400" dirty="0"/>
              <a:t>147 </a:t>
            </a:r>
          </a:p>
          <a:p>
            <a:r>
              <a:rPr lang="ru-RU" sz="1400" dirty="0"/>
              <a:t>#008793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B501A9-99ED-E338-F18F-BD89EDEE7C97}"/>
              </a:ext>
            </a:extLst>
          </p:cNvPr>
          <p:cNvSpPr/>
          <p:nvPr/>
        </p:nvSpPr>
        <p:spPr>
          <a:xfrm>
            <a:off x="7228017" y="5214680"/>
            <a:ext cx="1944022" cy="914807"/>
          </a:xfrm>
          <a:prstGeom prst="rect">
            <a:avLst/>
          </a:prstGeom>
          <a:solidFill>
            <a:srgbClr val="00B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0, 191, 114 </a:t>
            </a:r>
            <a:endParaRPr lang="ru-RU" sz="1400" dirty="0"/>
          </a:p>
          <a:p>
            <a:r>
              <a:rPr lang="en-US" sz="1400" dirty="0"/>
              <a:t>#00BF72 </a:t>
            </a:r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1161547-10E7-30FD-6FF3-D41AAEF640DF}"/>
              </a:ext>
            </a:extLst>
          </p:cNvPr>
          <p:cNvSpPr/>
          <p:nvPr/>
        </p:nvSpPr>
        <p:spPr>
          <a:xfrm>
            <a:off x="9454331" y="5214680"/>
            <a:ext cx="2042344" cy="914806"/>
          </a:xfrm>
          <a:prstGeom prst="rect">
            <a:avLst/>
          </a:prstGeom>
          <a:solidFill>
            <a:srgbClr val="A8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343B3F"/>
                </a:solidFill>
              </a:rPr>
              <a:t>168, 235, 18 </a:t>
            </a:r>
            <a:endParaRPr lang="ru-RU" sz="1400" dirty="0">
              <a:solidFill>
                <a:srgbClr val="343B3F"/>
              </a:solidFill>
            </a:endParaRPr>
          </a:p>
          <a:p>
            <a:r>
              <a:rPr lang="en-US" sz="1400" dirty="0">
                <a:solidFill>
                  <a:srgbClr val="343B3F"/>
                </a:solidFill>
              </a:rPr>
              <a:t>#A8EB12</a:t>
            </a:r>
            <a:endParaRPr lang="ru-RU" sz="1400" dirty="0">
              <a:solidFill>
                <a:srgbClr val="343B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DA742-707D-669C-20D0-F39381D8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Фирменные шрифты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AF8A97-5523-AA14-A948-B5B593959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D2C5D3-9540-1D35-A27A-984993BF8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308100"/>
            <a:ext cx="10799763" cy="1041810"/>
          </a:xfrm>
        </p:spPr>
        <p:txBody>
          <a:bodyPr/>
          <a:lstStyle/>
          <a:p>
            <a:r>
              <a:rPr lang="ru-RU" sz="3200" dirty="0">
                <a:solidFill>
                  <a:srgbClr val="343B3F"/>
                </a:solidFill>
                <a:latin typeface="+mj-lt"/>
              </a:rPr>
              <a:t>Заголовки — </a:t>
            </a:r>
            <a:r>
              <a:rPr lang="en-US" sz="3200" b="0" i="0" dirty="0">
                <a:solidFill>
                  <a:srgbClr val="343B3F"/>
                </a:solidFill>
                <a:effectLst/>
                <a:latin typeface="+mj-lt"/>
              </a:rPr>
              <a:t>Montserrat Bold</a:t>
            </a:r>
            <a:r>
              <a:rPr lang="ru-RU" sz="3200" b="0" i="0" dirty="0">
                <a:solidFill>
                  <a:srgbClr val="343B3F"/>
                </a:solidFill>
                <a:effectLst/>
                <a:latin typeface="+mj-lt"/>
              </a:rPr>
              <a:t> 32</a:t>
            </a:r>
            <a:r>
              <a:rPr lang="en-US" sz="3200" b="0" i="0" dirty="0" err="1">
                <a:solidFill>
                  <a:srgbClr val="343B3F"/>
                </a:solidFill>
                <a:effectLst/>
                <a:latin typeface="+mj-lt"/>
              </a:rPr>
              <a:t>pt</a:t>
            </a:r>
            <a:r>
              <a:rPr lang="en-US" sz="3200" b="0" i="0" dirty="0">
                <a:solidFill>
                  <a:srgbClr val="343B3F"/>
                </a:solidFill>
                <a:effectLst/>
                <a:latin typeface="+mj-lt"/>
              </a:rPr>
              <a:t> </a:t>
            </a:r>
          </a:p>
          <a:p>
            <a:r>
              <a:rPr lang="ru-RU" dirty="0">
                <a:solidFill>
                  <a:srgbClr val="343B3F"/>
                </a:solidFill>
              </a:rPr>
              <a:t>Текст</a:t>
            </a:r>
            <a:r>
              <a:rPr lang="en-US" dirty="0">
                <a:solidFill>
                  <a:srgbClr val="343B3F"/>
                </a:solidFill>
              </a:rPr>
              <a:t> — Montserrat 18pt</a:t>
            </a:r>
            <a:r>
              <a:rPr lang="ru-RU" dirty="0">
                <a:solidFill>
                  <a:srgbClr val="343B3F"/>
                </a:solidFill>
              </a:rPr>
              <a:t> 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A757F4D2-294A-4754-0CBA-4994B930CB49}"/>
              </a:ext>
            </a:extLst>
          </p:cNvPr>
          <p:cNvSpPr txBox="1">
            <a:spLocks/>
          </p:cNvSpPr>
          <p:nvPr/>
        </p:nvSpPr>
        <p:spPr>
          <a:xfrm>
            <a:off x="696912" y="4003469"/>
            <a:ext cx="10799763" cy="1041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Заголовки — </a:t>
            </a:r>
            <a:r>
              <a:rPr lang="en-US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Roboto Bold</a:t>
            </a:r>
            <a:r>
              <a:rPr lang="ru-RU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 32</a:t>
            </a:r>
            <a:r>
              <a:rPr lang="en-US" sz="3200" b="1" dirty="0" err="1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pt</a:t>
            </a:r>
            <a:r>
              <a:rPr lang="en-US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dirty="0">
                <a:solidFill>
                  <a:srgbClr val="343B3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</a:t>
            </a:r>
            <a:r>
              <a:rPr lang="en-US" dirty="0">
                <a:solidFill>
                  <a:srgbClr val="343B3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Roboto 18pt</a:t>
            </a:r>
            <a:r>
              <a:rPr lang="ru-RU" dirty="0">
                <a:solidFill>
                  <a:srgbClr val="343B3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D1BABFAD-3224-C792-5857-FFB283007E3E}"/>
              </a:ext>
            </a:extLst>
          </p:cNvPr>
          <p:cNvSpPr txBox="1">
            <a:spLocks/>
          </p:cNvSpPr>
          <p:nvPr/>
        </p:nvSpPr>
        <p:spPr>
          <a:xfrm>
            <a:off x="696912" y="5087532"/>
            <a:ext cx="10799763" cy="1041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Заголовки — </a:t>
            </a:r>
            <a:r>
              <a:rPr lang="en-US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Arial Bold</a:t>
            </a:r>
            <a:r>
              <a:rPr lang="ru-RU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32</a:t>
            </a:r>
            <a:r>
              <a:rPr lang="en-US" sz="3200" b="1" dirty="0" err="1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pt</a:t>
            </a:r>
            <a:r>
              <a:rPr lang="en-US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Текст</a:t>
            </a:r>
            <a:r>
              <a:rPr lang="en-US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— Arial 18pt</a:t>
            </a:r>
            <a:r>
              <a:rPr lang="ru-RU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04C0412-9F3B-BD87-9128-D37BBD139352}"/>
              </a:ext>
            </a:extLst>
          </p:cNvPr>
          <p:cNvSpPr txBox="1">
            <a:spLocks/>
          </p:cNvSpPr>
          <p:nvPr/>
        </p:nvSpPr>
        <p:spPr>
          <a:xfrm>
            <a:off x="696912" y="3303641"/>
            <a:ext cx="10799763" cy="6015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ru-RU" dirty="0"/>
              <a:t>Если вы находитесь в глухой тайге, где нет сети «Интернет», то можно воспользоваться системными шрифтами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CB2E87E-2FBD-2D13-D998-FC753EAF0120}"/>
              </a:ext>
            </a:extLst>
          </p:cNvPr>
          <p:cNvSpPr txBox="1">
            <a:spLocks/>
          </p:cNvSpPr>
          <p:nvPr/>
        </p:nvSpPr>
        <p:spPr>
          <a:xfrm>
            <a:off x="696912" y="2461791"/>
            <a:ext cx="10799763" cy="344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5D686E"/>
                </a:solidFill>
              </a:rPr>
              <a:t>Скачать шрифты можно по адресу — </a:t>
            </a:r>
            <a:r>
              <a:rPr lang="en-US" sz="1400" dirty="0">
                <a:solidFill>
                  <a:srgbClr val="5D686E"/>
                </a:solidFill>
                <a:hlinkClick r:id="rId4"/>
              </a:rPr>
              <a:t>https://www.rdp.ru/marketing-materials/</a:t>
            </a:r>
            <a:endParaRPr lang="ru-RU" sz="1400" dirty="0">
              <a:solidFill>
                <a:srgbClr val="5D68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0F8F-1127-9FD0-777A-6116F849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Блоки и плашки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61CEE7D-1575-2CB9-E720-403AD3D93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5AED6-13B0-1C90-FB45-31AB7765E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367096"/>
            <a:ext cx="6728029" cy="219218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</a:rPr>
              <a:t>Копируем стиль объекта</a:t>
            </a:r>
          </a:p>
          <a:p>
            <a:pPr>
              <a:spcAft>
                <a:spcPts val="600"/>
              </a:spcAft>
              <a:buClr>
                <a:srgbClr val="00ABFF"/>
              </a:buClr>
            </a:pPr>
            <a:endParaRPr lang="ru-RU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Выберите объект (неважно, текст или фигуру)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Нажмите комбинацию клавиш «CTRL+SHIFT+C»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Выделите один или несколько объектов на этом же слайде в другом стиле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Нажмите комбинацию «CTRL+SHIFT+V»</a:t>
            </a:r>
            <a:endParaRPr lang="ru-RU" dirty="0"/>
          </a:p>
          <a:p>
            <a:pPr>
              <a:spcAft>
                <a:spcPts val="600"/>
              </a:spcAft>
              <a:buClr>
                <a:srgbClr val="00ABFF"/>
              </a:buClr>
            </a:pPr>
            <a:endParaRPr lang="ru-RU" dirty="0"/>
          </a:p>
          <a:p>
            <a:endParaRPr lang="ru-RU" dirty="0"/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C27A9561-DC57-0317-08D7-6E05BC53C0C4}"/>
              </a:ext>
            </a:extLst>
          </p:cNvPr>
          <p:cNvSpPr/>
          <p:nvPr/>
        </p:nvSpPr>
        <p:spPr>
          <a:xfrm>
            <a:off x="8638221" y="1874124"/>
            <a:ext cx="2858453" cy="660400"/>
          </a:xfrm>
          <a:prstGeom prst="wedgeRectCallout">
            <a:avLst>
              <a:gd name="adj1" fmla="val -29820"/>
              <a:gd name="adj2" fmla="val 136104"/>
            </a:avLst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Текст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79EB5C34-A113-45EA-480B-B7A759448B5E}"/>
              </a:ext>
            </a:extLst>
          </p:cNvPr>
          <p:cNvSpPr/>
          <p:nvPr/>
        </p:nvSpPr>
        <p:spPr>
          <a:xfrm>
            <a:off x="695325" y="4100058"/>
            <a:ext cx="4752574" cy="810920"/>
          </a:xfrm>
          <a:prstGeom prst="snip2DiagRect">
            <a:avLst>
              <a:gd name="adj1" fmla="val 0"/>
              <a:gd name="adj2" fmla="val 7755"/>
            </a:avLst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Текст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52401EF-11AE-A687-AF54-E6C880B76515}"/>
              </a:ext>
            </a:extLst>
          </p:cNvPr>
          <p:cNvSpPr/>
          <p:nvPr/>
        </p:nvSpPr>
        <p:spPr>
          <a:xfrm>
            <a:off x="6744099" y="3210033"/>
            <a:ext cx="4752575" cy="2833226"/>
          </a:xfrm>
          <a:prstGeom prst="snip2DiagRect">
            <a:avLst>
              <a:gd name="adj1" fmla="val 0"/>
              <a:gd name="adj2" fmla="val 7755"/>
            </a:avLst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spcAft>
                <a:spcPts val="600"/>
              </a:spcAft>
            </a:pPr>
            <a:r>
              <a:rPr lang="ru-RU" dirty="0"/>
              <a:t>Банальные, но неопровержимые выводы, а также многие известные личности будут подвергнуты целой серии независимых исследований. Как уже неоднократно упомянуто, элементы политического процесса объединены в целые кластеры себе подобных.</a:t>
            </a:r>
            <a:endParaRPr lang="ru-RU" b="1" dirty="0"/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C8B9EF04-0AAC-D69F-9E06-95F117F51DB1}"/>
              </a:ext>
            </a:extLst>
          </p:cNvPr>
          <p:cNvSpPr/>
          <p:nvPr/>
        </p:nvSpPr>
        <p:spPr>
          <a:xfrm>
            <a:off x="5784915" y="4194432"/>
            <a:ext cx="622169" cy="62216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3500" dir="2700000" algn="tl" rotWithShape="0">
              <a:srgbClr val="00AB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0D62CFE-2F26-B9DE-0F4D-221DB2D73CE7}"/>
              </a:ext>
            </a:extLst>
          </p:cNvPr>
          <p:cNvSpPr/>
          <p:nvPr/>
        </p:nvSpPr>
        <p:spPr>
          <a:xfrm>
            <a:off x="7295536" y="1701393"/>
            <a:ext cx="668594" cy="668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DDA8437-81FE-6388-96D1-3A85140874B8}"/>
              </a:ext>
            </a:extLst>
          </p:cNvPr>
          <p:cNvSpPr/>
          <p:nvPr/>
        </p:nvSpPr>
        <p:spPr>
          <a:xfrm>
            <a:off x="7763149" y="1285050"/>
            <a:ext cx="668594" cy="668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E06EA7F-8F33-CDB6-AF94-2FAD17B8635D}"/>
              </a:ext>
            </a:extLst>
          </p:cNvPr>
          <p:cNvSpPr/>
          <p:nvPr/>
        </p:nvSpPr>
        <p:spPr>
          <a:xfrm>
            <a:off x="8240013" y="864318"/>
            <a:ext cx="668594" cy="668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59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78272-0D9D-9B3C-1B5A-EBC10853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диаграмм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CAAE32-936C-5EC0-800F-373A71B2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772FD1-1434-B326-19DE-718D65C0C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1193206"/>
            <a:ext cx="10799763" cy="1107542"/>
          </a:xfrm>
        </p:spPr>
        <p:txBody>
          <a:bodyPr/>
          <a:lstStyle/>
          <a:p>
            <a:r>
              <a:rPr lang="ru-RU" dirty="0"/>
              <a:t>Диаграммы и графики по умолчанию раскрашиваются в фирменные цвета.</a:t>
            </a:r>
          </a:p>
          <a:p>
            <a:r>
              <a:rPr lang="ru-RU" dirty="0"/>
              <a:t>Изменить внешний вид и применить другие фирменные палитры можно в «Стилях диаграммы».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D9E3719-02C4-6715-8D96-45C8EC9E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84974"/>
              </p:ext>
            </p:extLst>
          </p:nvPr>
        </p:nvGraphicFramePr>
        <p:xfrm>
          <a:off x="695324" y="2556387"/>
          <a:ext cx="5040314" cy="357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A7A7E11-F622-ACA5-E089-7CA178974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729327"/>
              </p:ext>
            </p:extLst>
          </p:nvPr>
        </p:nvGraphicFramePr>
        <p:xfrm>
          <a:off x="6456364" y="2556386"/>
          <a:ext cx="5040314" cy="357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3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76DBA-A0AF-305D-7DC0-EE20B13E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таблиц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50CE52-F484-EE77-4EFC-E01DEEEFE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63B7E2-5D33-81E6-D6F6-427BBE4D9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1223142"/>
            <a:ext cx="10799763" cy="914807"/>
          </a:xfrm>
        </p:spPr>
        <p:txBody>
          <a:bodyPr/>
          <a:lstStyle/>
          <a:p>
            <a:r>
              <a:rPr lang="ru-RU" dirty="0"/>
              <a:t>Стиль таблиц можно менять в «Конструкторе таблиц».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187E50E-BC58-FE5E-FE8A-DCB256B13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04611"/>
              </p:ext>
            </p:extLst>
          </p:nvPr>
        </p:nvGraphicFramePr>
        <p:xfrm>
          <a:off x="695325" y="2137949"/>
          <a:ext cx="5040312" cy="399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7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3595210116"/>
                    </a:ext>
                  </a:extLst>
                </a:gridCol>
              </a:tblGrid>
              <a:tr h="665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323D6C8-C790-70F2-CC5C-95965D806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03815"/>
              </p:ext>
            </p:extLst>
          </p:nvPr>
        </p:nvGraphicFramePr>
        <p:xfrm>
          <a:off x="6456365" y="2137949"/>
          <a:ext cx="5040312" cy="39913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007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3595210116"/>
                    </a:ext>
                  </a:extLst>
                </a:gridCol>
              </a:tblGrid>
              <a:tr h="665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RDP">
  <a:themeElements>
    <a:clrScheme name="Другая 2">
      <a:dk1>
        <a:srgbClr val="343B3F"/>
      </a:dk1>
      <a:lt1>
        <a:sysClr val="window" lastClr="FFFFFF"/>
      </a:lt1>
      <a:dk2>
        <a:srgbClr val="496274"/>
      </a:dk2>
      <a:lt2>
        <a:srgbClr val="C8CFD5"/>
      </a:lt2>
      <a:accent1>
        <a:srgbClr val="00ABFF"/>
      </a:accent1>
      <a:accent2>
        <a:srgbClr val="004D7A"/>
      </a:accent2>
      <a:accent3>
        <a:srgbClr val="008793"/>
      </a:accent3>
      <a:accent4>
        <a:srgbClr val="00BF72"/>
      </a:accent4>
      <a:accent5>
        <a:srgbClr val="A8EB12"/>
      </a:accent5>
      <a:accent6>
        <a:srgbClr val="051937"/>
      </a:accent6>
      <a:hlink>
        <a:srgbClr val="00ABFF"/>
      </a:hlink>
      <a:folHlink>
        <a:srgbClr val="00ABFF"/>
      </a:folHlink>
    </a:clrScheme>
    <a:fontScheme name="RDP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1311</Words>
  <Application>Microsoft Office PowerPoint</Application>
  <PresentationFormat>Широкоэкранный</PresentationFormat>
  <Paragraphs>321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Montserrat</vt:lpstr>
      <vt:lpstr>Roboto Bold</vt:lpstr>
      <vt:lpstr>Montserrat Bold</vt:lpstr>
      <vt:lpstr>Roboto</vt:lpstr>
      <vt:lpstr>Arial</vt:lpstr>
      <vt:lpstr>Calibri</vt:lpstr>
      <vt:lpstr>Тема RDP</vt:lpstr>
      <vt:lpstr>Презентация  в стиле RDP</vt:lpstr>
      <vt:lpstr>Маркетинговые материалы → rdp.ru/marketing-materials/</vt:lpstr>
      <vt:lpstr>Заголовок слайда</vt:lpstr>
      <vt:lpstr>Сетка, направляющие и выравнивание</vt:lpstr>
      <vt:lpstr>Фирменные цвета</vt:lpstr>
      <vt:lpstr>Фирменные шрифты</vt:lpstr>
      <vt:lpstr>Блоки и плашки</vt:lpstr>
      <vt:lpstr>Примеры диаграмм</vt:lpstr>
      <vt:lpstr>Примеры таблиц</vt:lpstr>
      <vt:lpstr>Графические эффекты</vt:lpstr>
      <vt:lpstr>Графика и иллюстрации</vt:lpstr>
      <vt:lpstr>Фотографии</vt:lpstr>
      <vt:lpstr>Иконки</vt:lpstr>
      <vt:lpstr>Схемы в draw.io (diagrams.net)</vt:lpstr>
      <vt:lpstr>Схемы средствами PowerPoint</vt:lpstr>
      <vt:lpstr>Спецсимволы</vt:lpstr>
      <vt:lpstr>Горячие клавиши MS PowerPoint: Общие сочетания</vt:lpstr>
      <vt:lpstr>Горячие клавиши MS PowerPoint: Работа с текстом и объектами</vt:lpstr>
      <vt:lpstr>Горячие клавиши MS PowerPoint: Визуализация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Бессонов Евгений</dc:creator>
  <cp:lastModifiedBy>Che Den</cp:lastModifiedBy>
  <cp:revision>158</cp:revision>
  <dcterms:created xsi:type="dcterms:W3CDTF">2019-06-25T15:52:41Z</dcterms:created>
  <dcterms:modified xsi:type="dcterms:W3CDTF">2024-07-08T12:09:10Z</dcterms:modified>
</cp:coreProperties>
</file>